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91"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Georgia" panose="02040502050405020303" pitchFamily="18" charset="0"/>
      <p:regular r:id="rId15"/>
      <p:bold r:id="rId16"/>
      <p:italic r:id="rId17"/>
      <p:boldItalic r:id="rId18"/>
    </p:embeddedFont>
    <p:embeddedFont>
      <p:font typeface="Oswald" panose="00000500000000000000" pitchFamily="2" charset="0"/>
      <p:regular r:id="rId19"/>
      <p:bold r:id="rId20"/>
    </p:embeddedFont>
    <p:embeddedFont>
      <p:font typeface="Playfair Display" panose="00000500000000000000" pitchFamily="2" charset="0"/>
      <p:regular r:id="rId21"/>
      <p:bold r:id="rId22"/>
      <p:italic r:id="rId23"/>
      <p:boldItalic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6556">
          <p15:clr>
            <a:srgbClr val="9AA0A6"/>
          </p15:clr>
        </p15:guide>
        <p15:guide id="2" pos="907">
          <p15:clr>
            <a:srgbClr val="9AA0A6"/>
          </p15:clr>
        </p15:guide>
        <p15:guide id="3" pos="1003">
          <p15:clr>
            <a:srgbClr val="9AA0A6"/>
          </p15:clr>
        </p15:guide>
        <p15:guide id="4" pos="3402">
          <p15:clr>
            <a:srgbClr val="9AA0A6"/>
          </p15:clr>
        </p15:guide>
        <p15:guide id="5" pos="5857">
          <p15:clr>
            <a:srgbClr val="9AA0A6"/>
          </p15:clr>
        </p15:guide>
        <p15:guide id="6" pos="5783">
          <p15:clr>
            <a:srgbClr val="9AA0A6"/>
          </p15:clr>
        </p15:guide>
        <p15:guide id="7" pos="3288">
          <p15:clr>
            <a:srgbClr val="9AA0A6"/>
          </p15:clr>
        </p15:guide>
        <p15:guide id="8" orient="horz" pos="964">
          <p15:clr>
            <a:srgbClr val="9AA0A6"/>
          </p15:clr>
        </p15:guide>
        <p15:guide id="9" orient="horz" pos="2539">
          <p15:clr>
            <a:srgbClr val="9AA0A6"/>
          </p15:clr>
        </p15:guide>
        <p15:guide id="10" orient="horz" pos="1191">
          <p15:clr>
            <a:srgbClr val="9AA0A6"/>
          </p15:clr>
        </p15:guide>
        <p15:guide id="11" orient="horz" pos="2778">
          <p15:clr>
            <a:srgbClr val="9AA0A6"/>
          </p15:clr>
        </p15:guide>
        <p15:guide id="12" pos="5621">
          <p15:clr>
            <a:srgbClr val="9AA0A6"/>
          </p15:clr>
        </p15:guide>
        <p15:guide id="13" orient="horz" pos="29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2FAF2-61F5-48BD-82A3-4C90D6BFE470}" v="1" dt="2022-08-24T01:27:35.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44" y="384"/>
      </p:cViewPr>
      <p:guideLst>
        <p:guide pos="6556"/>
        <p:guide pos="907"/>
        <p:guide pos="1003"/>
        <p:guide pos="3402"/>
        <p:guide pos="5857"/>
        <p:guide pos="5783"/>
        <p:guide pos="3288"/>
        <p:guide orient="horz" pos="964"/>
        <p:guide orient="horz" pos="2539"/>
        <p:guide orient="horz" pos="1191"/>
        <p:guide orient="horz" pos="2778"/>
        <p:guide pos="5621"/>
        <p:guide orient="horz" pos="29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147b3907598_0_1500:notes"/>
          <p:cNvSpPr>
            <a:spLocks noGrp="1" noRot="1" noChangeAspect="1"/>
          </p:cNvSpPr>
          <p:nvPr>
            <p:ph type="sldImg" idx="2"/>
          </p:nvPr>
        </p:nvSpPr>
        <p:spPr>
          <a:xfrm>
            <a:off x="74613"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g147b3907598_0_15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g147b3907598_0_15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147b3907598_0_33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5" name="Google Shape;1165;g147b3907598_0_3378:notes"/>
          <p:cNvSpPr>
            <a:spLocks noGrp="1" noRot="1" noChangeAspect="1"/>
          </p:cNvSpPr>
          <p:nvPr>
            <p:ph type="sldImg" idx="2"/>
          </p:nvPr>
        </p:nvSpPr>
        <p:spPr>
          <a:xfrm>
            <a:off x="380783" y="685800"/>
            <a:ext cx="6097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147b3907598_0_34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6" name="Google Shape;1206;g147b3907598_0_3466:notes"/>
          <p:cNvSpPr>
            <a:spLocks noGrp="1" noRot="1" noChangeAspect="1"/>
          </p:cNvSpPr>
          <p:nvPr>
            <p:ph type="sldImg" idx="2"/>
          </p:nvPr>
        </p:nvSpPr>
        <p:spPr>
          <a:xfrm>
            <a:off x="380783" y="685800"/>
            <a:ext cx="6097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147b3907598_0_3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147b3907598_0_35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7" name="Google Shape;1217;g147b3907598_0_35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147b3907598_0_20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5" name="Google Shape;985;g147b3907598_0_2029:notes"/>
          <p:cNvSpPr>
            <a:spLocks noGrp="1" noRot="1" noChangeAspect="1"/>
          </p:cNvSpPr>
          <p:nvPr>
            <p:ph type="sldImg" idx="2"/>
          </p:nvPr>
        </p:nvSpPr>
        <p:spPr>
          <a:xfrm>
            <a:off x="380783" y="685800"/>
            <a:ext cx="6097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14a1820a5d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g14a1820a5d4_0_0:notes"/>
          <p:cNvSpPr>
            <a:spLocks noGrp="1" noRot="1" noChangeAspect="1"/>
          </p:cNvSpPr>
          <p:nvPr>
            <p:ph type="sldImg" idx="2"/>
          </p:nvPr>
        </p:nvSpPr>
        <p:spPr>
          <a:xfrm>
            <a:off x="380783" y="685800"/>
            <a:ext cx="6097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147b3907598_0_27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7" name="Google Shape;1037;g147b3907598_0_2719:notes"/>
          <p:cNvSpPr>
            <a:spLocks noGrp="1" noRot="1" noChangeAspect="1"/>
          </p:cNvSpPr>
          <p:nvPr>
            <p:ph type="sldImg" idx="2"/>
          </p:nvPr>
        </p:nvSpPr>
        <p:spPr>
          <a:xfrm>
            <a:off x="380783" y="685800"/>
            <a:ext cx="6097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147b3907598_0_28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4" name="Google Shape;1064;g147b3907598_0_2872:notes"/>
          <p:cNvSpPr>
            <a:spLocks noGrp="1" noRot="1" noChangeAspect="1"/>
          </p:cNvSpPr>
          <p:nvPr>
            <p:ph type="sldImg" idx="2"/>
          </p:nvPr>
        </p:nvSpPr>
        <p:spPr>
          <a:xfrm>
            <a:off x="380783" y="685800"/>
            <a:ext cx="6097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147b3907598_0_29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2" name="Google Shape;1082;g147b3907598_0_2978:notes"/>
          <p:cNvSpPr>
            <a:spLocks noGrp="1" noRot="1" noChangeAspect="1"/>
          </p:cNvSpPr>
          <p:nvPr>
            <p:ph type="sldImg" idx="2"/>
          </p:nvPr>
        </p:nvSpPr>
        <p:spPr>
          <a:xfrm>
            <a:off x="380783" y="685800"/>
            <a:ext cx="6097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47b3907598_0_30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9" name="Google Shape;1119;g147b3907598_0_309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147b3907598_0_31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4" name="Google Shape;1134;g147b3907598_0_317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147b3907598_0_33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1" name="Google Shape;1151;g147b3907598_0_3306:notes"/>
          <p:cNvSpPr>
            <a:spLocks noGrp="1" noRot="1" noChangeAspect="1"/>
          </p:cNvSpPr>
          <p:nvPr>
            <p:ph type="sldImg" idx="2"/>
          </p:nvPr>
        </p:nvSpPr>
        <p:spPr>
          <a:xfrm>
            <a:off x="380783" y="685800"/>
            <a:ext cx="6097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12"/>
        <p:cNvGrpSpPr/>
        <p:nvPr/>
      </p:nvGrpSpPr>
      <p:grpSpPr>
        <a:xfrm>
          <a:off x="0" y="0"/>
          <a:ext cx="0" cy="0"/>
          <a:chOff x="0" y="0"/>
          <a:chExt cx="0" cy="0"/>
        </a:xfrm>
      </p:grpSpPr>
      <p:sp>
        <p:nvSpPr>
          <p:cNvPr id="613" name="Google Shape;613;p78"/>
          <p:cNvSpPr/>
          <p:nvPr/>
        </p:nvSpPr>
        <p:spPr>
          <a:xfrm>
            <a:off x="6096400" y="0"/>
            <a:ext cx="6096600" cy="68574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4" name="Google Shape;614;p78"/>
          <p:cNvSpPr/>
          <p:nvPr/>
        </p:nvSpPr>
        <p:spPr>
          <a:xfrm>
            <a:off x="0" y="0"/>
            <a:ext cx="6096600" cy="3429000"/>
          </a:xfrm>
          <a:prstGeom prst="rect">
            <a:avLst/>
          </a:prstGeom>
          <a:solidFill>
            <a:srgbClr val="D04A02"/>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5" name="Google Shape;615;p78"/>
          <p:cNvSpPr/>
          <p:nvPr/>
        </p:nvSpPr>
        <p:spPr>
          <a:xfrm>
            <a:off x="0" y="3428660"/>
            <a:ext cx="6096600" cy="1143300"/>
          </a:xfrm>
          <a:prstGeom prst="rect">
            <a:avLst/>
          </a:prstGeom>
          <a:solidFill>
            <a:srgbClr val="464646"/>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6" name="Google Shape;616;p78"/>
          <p:cNvSpPr txBox="1">
            <a:spLocks noGrp="1"/>
          </p:cNvSpPr>
          <p:nvPr>
            <p:ph type="ctrTitle"/>
          </p:nvPr>
        </p:nvSpPr>
        <p:spPr>
          <a:xfrm>
            <a:off x="442942" y="499908"/>
            <a:ext cx="5474400" cy="2285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800"/>
              <a:buFont typeface="Georgia"/>
              <a:buNone/>
              <a:defRPr sz="36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17" name="Google Shape;617;p78"/>
          <p:cNvSpPr txBox="1">
            <a:spLocks noGrp="1"/>
          </p:cNvSpPr>
          <p:nvPr>
            <p:ph type="subTitle" idx="1"/>
          </p:nvPr>
        </p:nvSpPr>
        <p:spPr>
          <a:xfrm>
            <a:off x="442942" y="3748668"/>
            <a:ext cx="54744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pic>
        <p:nvPicPr>
          <p:cNvPr id="618" name="Google Shape;618;p78"/>
          <p:cNvPicPr preferRelativeResize="0"/>
          <p:nvPr/>
        </p:nvPicPr>
        <p:blipFill rotWithShape="1">
          <a:blip r:embed="rId2">
            <a:alphaModFix/>
          </a:blip>
          <a:srcRect/>
          <a:stretch/>
        </p:blipFill>
        <p:spPr>
          <a:xfrm>
            <a:off x="230010" y="5624649"/>
            <a:ext cx="1301298" cy="10742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655"/>
        <p:cNvGrpSpPr/>
        <p:nvPr/>
      </p:nvGrpSpPr>
      <p:grpSpPr>
        <a:xfrm>
          <a:off x="0" y="0"/>
          <a:ext cx="0" cy="0"/>
          <a:chOff x="0" y="0"/>
          <a:chExt cx="0" cy="0"/>
        </a:xfrm>
      </p:grpSpPr>
      <p:sp>
        <p:nvSpPr>
          <p:cNvPr id="656" name="Google Shape;656;p87"/>
          <p:cNvSpPr/>
          <p:nvPr/>
        </p:nvSpPr>
        <p:spPr>
          <a:xfrm>
            <a:off x="6096400" y="0"/>
            <a:ext cx="6096600" cy="45753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7" name="Google Shape;657;p87"/>
          <p:cNvSpPr/>
          <p:nvPr/>
        </p:nvSpPr>
        <p:spPr>
          <a:xfrm>
            <a:off x="0" y="0"/>
            <a:ext cx="6096600" cy="4575300"/>
          </a:xfrm>
          <a:prstGeom prst="rect">
            <a:avLst/>
          </a:prstGeom>
          <a:solidFill>
            <a:srgbClr val="464646"/>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8" name="Google Shape;658;p87"/>
          <p:cNvSpPr/>
          <p:nvPr/>
        </p:nvSpPr>
        <p:spPr>
          <a:xfrm>
            <a:off x="0" y="4575358"/>
            <a:ext cx="6096600" cy="2281800"/>
          </a:xfrm>
          <a:prstGeom prst="rect">
            <a:avLst/>
          </a:prstGeom>
          <a:solidFill>
            <a:srgbClr val="D04A02"/>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9" name="Google Shape;659;p87"/>
          <p:cNvSpPr txBox="1">
            <a:spLocks noGrp="1"/>
          </p:cNvSpPr>
          <p:nvPr>
            <p:ph type="ctrTitle"/>
          </p:nvPr>
        </p:nvSpPr>
        <p:spPr>
          <a:xfrm>
            <a:off x="442942" y="428582"/>
            <a:ext cx="5474400" cy="2285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800"/>
              <a:buFont typeface="Georgia"/>
              <a:buNone/>
              <a:defRPr sz="4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60" name="Google Shape;660;p87"/>
          <p:cNvSpPr txBox="1">
            <a:spLocks noGrp="1"/>
          </p:cNvSpPr>
          <p:nvPr>
            <p:ph type="subTitle" idx="1"/>
          </p:nvPr>
        </p:nvSpPr>
        <p:spPr>
          <a:xfrm>
            <a:off x="442942" y="5101089"/>
            <a:ext cx="54744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pic>
        <p:nvPicPr>
          <p:cNvPr id="661" name="Google Shape;661;p87"/>
          <p:cNvPicPr preferRelativeResize="0"/>
          <p:nvPr/>
        </p:nvPicPr>
        <p:blipFill rotWithShape="1">
          <a:blip r:embed="rId2">
            <a:alphaModFix/>
          </a:blip>
          <a:srcRect/>
          <a:stretch/>
        </p:blipFill>
        <p:spPr>
          <a:xfrm>
            <a:off x="10338413" y="5330423"/>
            <a:ext cx="1301298" cy="10742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662"/>
        <p:cNvGrpSpPr/>
        <p:nvPr/>
      </p:nvGrpSpPr>
      <p:grpSpPr>
        <a:xfrm>
          <a:off x="0" y="0"/>
          <a:ext cx="0" cy="0"/>
          <a:chOff x="0" y="0"/>
          <a:chExt cx="0" cy="0"/>
        </a:xfrm>
      </p:grpSpPr>
      <p:grpSp>
        <p:nvGrpSpPr>
          <p:cNvPr id="663" name="Google Shape;663;p88"/>
          <p:cNvGrpSpPr/>
          <p:nvPr/>
        </p:nvGrpSpPr>
        <p:grpSpPr>
          <a:xfrm>
            <a:off x="-1" y="-1"/>
            <a:ext cx="12193112" cy="6857290"/>
            <a:chOff x="-1" y="-1"/>
            <a:chExt cx="12191893" cy="6857975"/>
          </a:xfrm>
        </p:grpSpPr>
        <p:grpSp>
          <p:nvGrpSpPr>
            <p:cNvPr id="664" name="Google Shape;664;p88"/>
            <p:cNvGrpSpPr/>
            <p:nvPr/>
          </p:nvGrpSpPr>
          <p:grpSpPr>
            <a:xfrm>
              <a:off x="-1" y="-1"/>
              <a:ext cx="12191893" cy="6857975"/>
              <a:chOff x="152400" y="152400"/>
              <a:chExt cx="12196772" cy="6862779"/>
            </a:xfrm>
          </p:grpSpPr>
          <p:sp>
            <p:nvSpPr>
              <p:cNvPr id="665" name="Google Shape;665;p88"/>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p88"/>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67" name="Google Shape;667;p8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668" name="Google Shape;668;p88"/>
          <p:cNvSpPr txBox="1">
            <a:spLocks noGrp="1"/>
          </p:cNvSpPr>
          <p:nvPr>
            <p:ph type="subTitle" idx="1"/>
          </p:nvPr>
        </p:nvSpPr>
        <p:spPr>
          <a:xfrm>
            <a:off x="442942" y="3713239"/>
            <a:ext cx="5474400" cy="591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
        <p:nvSpPr>
          <p:cNvPr id="669" name="Google Shape;669;p88"/>
          <p:cNvSpPr txBox="1">
            <a:spLocks noGrp="1"/>
          </p:cNvSpPr>
          <p:nvPr>
            <p:ph type="ctrTitle"/>
          </p:nvPr>
        </p:nvSpPr>
        <p:spPr>
          <a:xfrm>
            <a:off x="442942" y="428580"/>
            <a:ext cx="7418700" cy="2011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300"/>
              <a:buFont typeface="Georgia"/>
              <a:buNone/>
              <a:defRPr sz="43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670"/>
        <p:cNvGrpSpPr/>
        <p:nvPr/>
      </p:nvGrpSpPr>
      <p:grpSpPr>
        <a:xfrm>
          <a:off x="0" y="0"/>
          <a:ext cx="0" cy="0"/>
          <a:chOff x="0" y="0"/>
          <a:chExt cx="0" cy="0"/>
        </a:xfrm>
      </p:grpSpPr>
      <p:grpSp>
        <p:nvGrpSpPr>
          <p:cNvPr id="671" name="Google Shape;671;p89"/>
          <p:cNvGrpSpPr/>
          <p:nvPr/>
        </p:nvGrpSpPr>
        <p:grpSpPr>
          <a:xfrm>
            <a:off x="0" y="0"/>
            <a:ext cx="12193219" cy="6857314"/>
            <a:chOff x="0" y="0"/>
            <a:chExt cx="12192000" cy="6858000"/>
          </a:xfrm>
        </p:grpSpPr>
        <p:sp>
          <p:nvSpPr>
            <p:cNvPr id="672" name="Google Shape;672;p89"/>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73" name="Google Shape;673;p89"/>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674" name="Google Shape;674;p89"/>
          <p:cNvSpPr txBox="1">
            <a:spLocks noGrp="1"/>
          </p:cNvSpPr>
          <p:nvPr>
            <p:ph type="subTitle" idx="1"/>
          </p:nvPr>
        </p:nvSpPr>
        <p:spPr>
          <a:xfrm>
            <a:off x="442942" y="3713239"/>
            <a:ext cx="5474400" cy="5946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675" name="Google Shape;675;p89"/>
          <p:cNvSpPr txBox="1">
            <a:spLocks noGrp="1"/>
          </p:cNvSpPr>
          <p:nvPr>
            <p:ph type="ctrTitle"/>
          </p:nvPr>
        </p:nvSpPr>
        <p:spPr>
          <a:xfrm>
            <a:off x="442941" y="428580"/>
            <a:ext cx="7418700" cy="2011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676"/>
        <p:cNvGrpSpPr/>
        <p:nvPr/>
      </p:nvGrpSpPr>
      <p:grpSpPr>
        <a:xfrm>
          <a:off x="0" y="0"/>
          <a:ext cx="0" cy="0"/>
          <a:chOff x="0" y="0"/>
          <a:chExt cx="0" cy="0"/>
        </a:xfrm>
      </p:grpSpPr>
      <p:sp>
        <p:nvSpPr>
          <p:cNvPr id="677" name="Google Shape;677;p90"/>
          <p:cNvSpPr/>
          <p:nvPr/>
        </p:nvSpPr>
        <p:spPr>
          <a:xfrm>
            <a:off x="9449419" y="0"/>
            <a:ext cx="2743500" cy="68574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678" name="Google Shape;678;p90"/>
          <p:cNvGrpSpPr/>
          <p:nvPr/>
        </p:nvGrpSpPr>
        <p:grpSpPr>
          <a:xfrm>
            <a:off x="0" y="0"/>
            <a:ext cx="12193219" cy="6857314"/>
            <a:chOff x="0" y="0"/>
            <a:chExt cx="12192000" cy="6858000"/>
          </a:xfrm>
        </p:grpSpPr>
        <p:sp>
          <p:nvSpPr>
            <p:cNvPr id="679" name="Google Shape;679;p90"/>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80" name="Google Shape;680;p9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681" name="Google Shape;681;p90"/>
          <p:cNvSpPr txBox="1">
            <a:spLocks noGrp="1"/>
          </p:cNvSpPr>
          <p:nvPr>
            <p:ph type="ctrTitle"/>
          </p:nvPr>
        </p:nvSpPr>
        <p:spPr>
          <a:xfrm>
            <a:off x="442941" y="428582"/>
            <a:ext cx="7418700" cy="27714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700"/>
              <a:buFont typeface="Georgia"/>
              <a:buNone/>
              <a:defRPr sz="5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82" name="Google Shape;682;p90"/>
          <p:cNvSpPr txBox="1">
            <a:spLocks noGrp="1"/>
          </p:cNvSpPr>
          <p:nvPr>
            <p:ph type="subTitle" idx="1"/>
          </p:nvPr>
        </p:nvSpPr>
        <p:spPr>
          <a:xfrm>
            <a:off x="442942" y="3394374"/>
            <a:ext cx="54744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683"/>
        <p:cNvGrpSpPr/>
        <p:nvPr/>
      </p:nvGrpSpPr>
      <p:grpSpPr>
        <a:xfrm>
          <a:off x="0" y="0"/>
          <a:ext cx="0" cy="0"/>
          <a:chOff x="0" y="0"/>
          <a:chExt cx="0" cy="0"/>
        </a:xfrm>
      </p:grpSpPr>
      <p:grpSp>
        <p:nvGrpSpPr>
          <p:cNvPr id="684" name="Google Shape;684;p91"/>
          <p:cNvGrpSpPr/>
          <p:nvPr/>
        </p:nvGrpSpPr>
        <p:grpSpPr>
          <a:xfrm>
            <a:off x="0" y="0"/>
            <a:ext cx="8914993" cy="6857315"/>
            <a:chOff x="0" y="0"/>
            <a:chExt cx="8914102" cy="6858001"/>
          </a:xfrm>
        </p:grpSpPr>
        <p:sp>
          <p:nvSpPr>
            <p:cNvPr id="685" name="Google Shape;685;p9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86" name="Google Shape;686;p9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687" name="Google Shape;687;p91"/>
          <p:cNvSpPr txBox="1">
            <a:spLocks noGrp="1"/>
          </p:cNvSpPr>
          <p:nvPr>
            <p:ph type="ctrTitle"/>
          </p:nvPr>
        </p:nvSpPr>
        <p:spPr>
          <a:xfrm>
            <a:off x="442942" y="1003510"/>
            <a:ext cx="5259300" cy="2425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800"/>
              <a:buFont typeface="Georgia"/>
              <a:buNone/>
              <a:defRPr sz="4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88" name="Google Shape;688;p91"/>
          <p:cNvSpPr txBox="1">
            <a:spLocks noGrp="1"/>
          </p:cNvSpPr>
          <p:nvPr>
            <p:ph type="subTitle" idx="1"/>
          </p:nvPr>
        </p:nvSpPr>
        <p:spPr>
          <a:xfrm>
            <a:off x="442942" y="3748668"/>
            <a:ext cx="52593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689"/>
        <p:cNvGrpSpPr/>
        <p:nvPr/>
      </p:nvGrpSpPr>
      <p:grpSpPr>
        <a:xfrm>
          <a:off x="0" y="0"/>
          <a:ext cx="0" cy="0"/>
          <a:chOff x="0" y="0"/>
          <a:chExt cx="0" cy="0"/>
        </a:xfrm>
      </p:grpSpPr>
      <p:grpSp>
        <p:nvGrpSpPr>
          <p:cNvPr id="690" name="Google Shape;690;p92"/>
          <p:cNvGrpSpPr/>
          <p:nvPr/>
        </p:nvGrpSpPr>
        <p:grpSpPr>
          <a:xfrm>
            <a:off x="0" y="0"/>
            <a:ext cx="8914993" cy="6857315"/>
            <a:chOff x="0" y="0"/>
            <a:chExt cx="8914102" cy="6858001"/>
          </a:xfrm>
        </p:grpSpPr>
        <p:sp>
          <p:nvSpPr>
            <p:cNvPr id="691" name="Google Shape;691;p9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92" name="Google Shape;692;p92"/>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693" name="Google Shape;693;p92"/>
          <p:cNvSpPr txBox="1">
            <a:spLocks noGrp="1"/>
          </p:cNvSpPr>
          <p:nvPr>
            <p:ph type="ctrTitle"/>
          </p:nvPr>
        </p:nvSpPr>
        <p:spPr>
          <a:xfrm>
            <a:off x="442942" y="1003510"/>
            <a:ext cx="5259300" cy="2425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800"/>
              <a:buFont typeface="Georgia"/>
              <a:buNone/>
              <a:defRPr sz="4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94" name="Google Shape;694;p92"/>
          <p:cNvSpPr txBox="1">
            <a:spLocks noGrp="1"/>
          </p:cNvSpPr>
          <p:nvPr>
            <p:ph type="subTitle" idx="1"/>
          </p:nvPr>
        </p:nvSpPr>
        <p:spPr>
          <a:xfrm>
            <a:off x="442942" y="3748668"/>
            <a:ext cx="52593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695"/>
        <p:cNvGrpSpPr/>
        <p:nvPr/>
      </p:nvGrpSpPr>
      <p:grpSpPr>
        <a:xfrm>
          <a:off x="0" y="0"/>
          <a:ext cx="0" cy="0"/>
          <a:chOff x="0" y="0"/>
          <a:chExt cx="0" cy="0"/>
        </a:xfrm>
      </p:grpSpPr>
      <p:grpSp>
        <p:nvGrpSpPr>
          <p:cNvPr id="696" name="Google Shape;696;p93"/>
          <p:cNvGrpSpPr/>
          <p:nvPr/>
        </p:nvGrpSpPr>
        <p:grpSpPr>
          <a:xfrm>
            <a:off x="0" y="0"/>
            <a:ext cx="8914993" cy="6857315"/>
            <a:chOff x="0" y="0"/>
            <a:chExt cx="8914102" cy="6858001"/>
          </a:xfrm>
        </p:grpSpPr>
        <p:sp>
          <p:nvSpPr>
            <p:cNvPr id="697" name="Google Shape;697;p93"/>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98" name="Google Shape;698;p93"/>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699" name="Google Shape;699;p93"/>
          <p:cNvSpPr txBox="1">
            <a:spLocks noGrp="1"/>
          </p:cNvSpPr>
          <p:nvPr>
            <p:ph type="ctrTitle"/>
          </p:nvPr>
        </p:nvSpPr>
        <p:spPr>
          <a:xfrm>
            <a:off x="442942" y="1009085"/>
            <a:ext cx="5259300" cy="2419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800"/>
              <a:buFont typeface="Georgia"/>
              <a:buNone/>
              <a:defRPr sz="4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00" name="Google Shape;700;p93"/>
          <p:cNvSpPr txBox="1">
            <a:spLocks noGrp="1"/>
          </p:cNvSpPr>
          <p:nvPr>
            <p:ph type="subTitle" idx="1"/>
          </p:nvPr>
        </p:nvSpPr>
        <p:spPr>
          <a:xfrm>
            <a:off x="442942" y="3748668"/>
            <a:ext cx="52593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701"/>
        <p:cNvGrpSpPr/>
        <p:nvPr/>
      </p:nvGrpSpPr>
      <p:grpSpPr>
        <a:xfrm>
          <a:off x="0" y="0"/>
          <a:ext cx="0" cy="0"/>
          <a:chOff x="0" y="0"/>
          <a:chExt cx="0" cy="0"/>
        </a:xfrm>
      </p:grpSpPr>
      <p:sp>
        <p:nvSpPr>
          <p:cNvPr id="702" name="Google Shape;702;p94"/>
          <p:cNvSpPr/>
          <p:nvPr/>
        </p:nvSpPr>
        <p:spPr>
          <a:xfrm>
            <a:off x="5334350" y="0"/>
            <a:ext cx="6858300" cy="68574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3" name="Google Shape;703;p94"/>
          <p:cNvSpPr txBox="1">
            <a:spLocks noGrp="1"/>
          </p:cNvSpPr>
          <p:nvPr>
            <p:ph type="ctrTitle"/>
          </p:nvPr>
        </p:nvSpPr>
        <p:spPr>
          <a:xfrm>
            <a:off x="442942" y="750813"/>
            <a:ext cx="4675500" cy="2677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200"/>
              <a:buFont typeface="Georgia"/>
              <a:buNone/>
              <a:defRPr sz="42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04" name="Google Shape;704;p94"/>
          <p:cNvSpPr txBox="1">
            <a:spLocks noGrp="1"/>
          </p:cNvSpPr>
          <p:nvPr>
            <p:ph type="subTitle" idx="1"/>
          </p:nvPr>
        </p:nvSpPr>
        <p:spPr>
          <a:xfrm>
            <a:off x="442942" y="3958959"/>
            <a:ext cx="46755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05" name="Google Shape;705;p94"/>
          <p:cNvSpPr/>
          <p:nvPr/>
        </p:nvSpPr>
        <p:spPr>
          <a:xfrm>
            <a:off x="5334350" y="0"/>
            <a:ext cx="6858300" cy="6857400"/>
          </a:xfrm>
          <a:prstGeom prst="rect">
            <a:avLst/>
          </a:prstGeom>
          <a:no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6" name="Google Shape;706;p94"/>
          <p:cNvSpPr/>
          <p:nvPr/>
        </p:nvSpPr>
        <p:spPr>
          <a:xfrm>
            <a:off x="5334350" y="0"/>
            <a:ext cx="6858300" cy="6857400"/>
          </a:xfrm>
          <a:prstGeom prst="rect">
            <a:avLst/>
          </a:prstGeom>
          <a:no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07" name="Google Shape;707;p94"/>
          <p:cNvPicPr preferRelativeResize="0"/>
          <p:nvPr/>
        </p:nvPicPr>
        <p:blipFill rotWithShape="1">
          <a:blip r:embed="rId2">
            <a:alphaModFix/>
          </a:blip>
          <a:srcRect/>
          <a:stretch/>
        </p:blipFill>
        <p:spPr>
          <a:xfrm>
            <a:off x="185151" y="5330423"/>
            <a:ext cx="1301298" cy="107424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p:cSld name="1_Agenda 2">
    <p:spTree>
      <p:nvGrpSpPr>
        <p:cNvPr id="1" name="Shape 708"/>
        <p:cNvGrpSpPr/>
        <p:nvPr/>
      </p:nvGrpSpPr>
      <p:grpSpPr>
        <a:xfrm>
          <a:off x="0" y="0"/>
          <a:ext cx="0" cy="0"/>
          <a:chOff x="0" y="0"/>
          <a:chExt cx="0" cy="0"/>
        </a:xfrm>
      </p:grpSpPr>
      <p:sp>
        <p:nvSpPr>
          <p:cNvPr id="709" name="Google Shape;709;p95"/>
          <p:cNvSpPr txBox="1">
            <a:spLocks noGrp="1"/>
          </p:cNvSpPr>
          <p:nvPr>
            <p:ph type="title"/>
          </p:nvPr>
        </p:nvSpPr>
        <p:spPr>
          <a:xfrm>
            <a:off x="442942" y="431957"/>
            <a:ext cx="11306700" cy="11100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10" name="Google Shape;710;p95"/>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cSld name="1_Agenda 3">
    <p:spTree>
      <p:nvGrpSpPr>
        <p:cNvPr id="1" name="Shape 7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genda">
  <p:cSld name="1_Agenda">
    <p:spTree>
      <p:nvGrpSpPr>
        <p:cNvPr id="1" name="Shape 61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712"/>
        <p:cNvGrpSpPr/>
        <p:nvPr/>
      </p:nvGrpSpPr>
      <p:grpSpPr>
        <a:xfrm>
          <a:off x="0" y="0"/>
          <a:ext cx="0" cy="0"/>
          <a:chOff x="0" y="0"/>
          <a:chExt cx="0" cy="0"/>
        </a:xfrm>
      </p:grpSpPr>
      <p:sp>
        <p:nvSpPr>
          <p:cNvPr id="713" name="Google Shape;713;p97"/>
          <p:cNvSpPr txBox="1">
            <a:spLocks noGrp="1"/>
          </p:cNvSpPr>
          <p:nvPr>
            <p:ph type="title"/>
          </p:nvPr>
        </p:nvSpPr>
        <p:spPr>
          <a:xfrm>
            <a:off x="4951737" y="2103230"/>
            <a:ext cx="4937100" cy="2564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14" name="Google Shape;714;p97"/>
          <p:cNvSpPr txBox="1">
            <a:spLocks noGrp="1"/>
          </p:cNvSpPr>
          <p:nvPr>
            <p:ph type="subTitle" idx="1"/>
          </p:nvPr>
        </p:nvSpPr>
        <p:spPr>
          <a:xfrm>
            <a:off x="442941" y="0"/>
            <a:ext cx="4345200" cy="68574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1900"/>
              <a:buFont typeface="Arial"/>
              <a:buNone/>
              <a:defRPr sz="4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715"/>
        <p:cNvGrpSpPr/>
        <p:nvPr/>
      </p:nvGrpSpPr>
      <p:grpSpPr>
        <a:xfrm>
          <a:off x="0" y="0"/>
          <a:ext cx="0" cy="0"/>
          <a:chOff x="0" y="0"/>
          <a:chExt cx="0" cy="0"/>
        </a:xfrm>
      </p:grpSpPr>
      <p:sp>
        <p:nvSpPr>
          <p:cNvPr id="716" name="Google Shape;716;p98"/>
          <p:cNvSpPr txBox="1">
            <a:spLocks noGrp="1"/>
          </p:cNvSpPr>
          <p:nvPr>
            <p:ph type="title"/>
          </p:nvPr>
        </p:nvSpPr>
        <p:spPr>
          <a:xfrm>
            <a:off x="4951737" y="2103230"/>
            <a:ext cx="4937100" cy="2564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17" name="Google Shape;717;p98"/>
          <p:cNvSpPr txBox="1">
            <a:spLocks noGrp="1"/>
          </p:cNvSpPr>
          <p:nvPr>
            <p:ph type="subTitle" idx="1"/>
          </p:nvPr>
        </p:nvSpPr>
        <p:spPr>
          <a:xfrm>
            <a:off x="442941" y="0"/>
            <a:ext cx="4345200" cy="68574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1900"/>
              <a:buFont typeface="Arial"/>
              <a:buNone/>
              <a:defRPr sz="4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718"/>
        <p:cNvGrpSpPr/>
        <p:nvPr/>
      </p:nvGrpSpPr>
      <p:grpSpPr>
        <a:xfrm>
          <a:off x="0" y="0"/>
          <a:ext cx="0" cy="0"/>
          <a:chOff x="0" y="0"/>
          <a:chExt cx="0" cy="0"/>
        </a:xfrm>
      </p:grpSpPr>
      <p:sp>
        <p:nvSpPr>
          <p:cNvPr id="719" name="Google Shape;719;p99"/>
          <p:cNvSpPr txBox="1">
            <a:spLocks noGrp="1"/>
          </p:cNvSpPr>
          <p:nvPr>
            <p:ph type="title"/>
          </p:nvPr>
        </p:nvSpPr>
        <p:spPr>
          <a:xfrm>
            <a:off x="442942" y="428582"/>
            <a:ext cx="1374900" cy="1965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3700"/>
              <a:buFont typeface="Arial"/>
              <a:buNone/>
              <a:defRPr sz="137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720"/>
        <p:cNvGrpSpPr/>
        <p:nvPr/>
      </p:nvGrpSpPr>
      <p:grpSpPr>
        <a:xfrm>
          <a:off x="0" y="0"/>
          <a:ext cx="0" cy="0"/>
          <a:chOff x="0" y="0"/>
          <a:chExt cx="0" cy="0"/>
        </a:xfrm>
      </p:grpSpPr>
      <p:sp>
        <p:nvSpPr>
          <p:cNvPr id="721" name="Google Shape;721;p100"/>
          <p:cNvSpPr txBox="1">
            <a:spLocks noGrp="1"/>
          </p:cNvSpPr>
          <p:nvPr>
            <p:ph type="title"/>
          </p:nvPr>
        </p:nvSpPr>
        <p:spPr>
          <a:xfrm>
            <a:off x="442942" y="428582"/>
            <a:ext cx="1374900" cy="1965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3700"/>
              <a:buFont typeface="Arial"/>
              <a:buNone/>
              <a:defRPr sz="137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722"/>
        <p:cNvGrpSpPr/>
        <p:nvPr/>
      </p:nvGrpSpPr>
      <p:grpSpPr>
        <a:xfrm>
          <a:off x="0" y="0"/>
          <a:ext cx="0" cy="0"/>
          <a:chOff x="0" y="0"/>
          <a:chExt cx="0" cy="0"/>
        </a:xfrm>
      </p:grpSpPr>
      <p:sp>
        <p:nvSpPr>
          <p:cNvPr id="723" name="Google Shape;723;p101"/>
          <p:cNvSpPr txBox="1">
            <a:spLocks noGrp="1"/>
          </p:cNvSpPr>
          <p:nvPr>
            <p:ph type="title"/>
          </p:nvPr>
        </p:nvSpPr>
        <p:spPr>
          <a:xfrm>
            <a:off x="442942" y="428582"/>
            <a:ext cx="1374900" cy="1965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3700"/>
              <a:buFont typeface="Arial"/>
              <a:buNone/>
              <a:defRPr sz="137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724"/>
        <p:cNvGrpSpPr/>
        <p:nvPr/>
      </p:nvGrpSpPr>
      <p:grpSpPr>
        <a:xfrm>
          <a:off x="0" y="0"/>
          <a:ext cx="0" cy="0"/>
          <a:chOff x="0" y="0"/>
          <a:chExt cx="0" cy="0"/>
        </a:xfrm>
      </p:grpSpPr>
      <p:sp>
        <p:nvSpPr>
          <p:cNvPr id="725" name="Google Shape;725;p102"/>
          <p:cNvSpPr txBox="1">
            <a:spLocks noGrp="1"/>
          </p:cNvSpPr>
          <p:nvPr>
            <p:ph type="body" idx="1"/>
          </p:nvPr>
        </p:nvSpPr>
        <p:spPr>
          <a:xfrm>
            <a:off x="0" y="1142887"/>
            <a:ext cx="4572600" cy="4571400"/>
          </a:xfrm>
          <a:prstGeom prst="rect">
            <a:avLst/>
          </a:prstGeom>
          <a:solidFill>
            <a:srgbClr val="E0301E"/>
          </a:solidFill>
          <a:ln>
            <a:noFill/>
          </a:ln>
        </p:spPr>
        <p:txBody>
          <a:bodyPr spcFirstLastPara="1" wrap="square" lIns="417850" tIns="1370950" rIns="239925" bIns="171375" anchor="t" anchorCtr="0">
            <a:noAutofit/>
          </a:bodyPr>
          <a:lstStyle>
            <a:lvl1pPr marL="457200" marR="0" lvl="0" indent="-228600" algn="l" rtl="0">
              <a:lnSpc>
                <a:spcPct val="90000"/>
              </a:lnSpc>
              <a:spcBef>
                <a:spcPts val="0"/>
              </a:spcBef>
              <a:spcAft>
                <a:spcPts val="0"/>
              </a:spcAft>
              <a:buClr>
                <a:schemeClr val="lt1"/>
              </a:buClr>
              <a:buSzPts val="2500"/>
              <a:buFont typeface="Arial"/>
              <a:buNone/>
              <a:defRPr sz="25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9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
        <p:nvSpPr>
          <p:cNvPr id="726" name="Google Shape;726;p102"/>
          <p:cNvSpPr/>
          <p:nvPr/>
        </p:nvSpPr>
        <p:spPr>
          <a:xfrm>
            <a:off x="442942" y="1623542"/>
            <a:ext cx="871594" cy="679383"/>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7" name="Google Shape;727;p102"/>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728"/>
        <p:cNvGrpSpPr/>
        <p:nvPr/>
      </p:nvGrpSpPr>
      <p:grpSpPr>
        <a:xfrm>
          <a:off x="0" y="0"/>
          <a:ext cx="0" cy="0"/>
          <a:chOff x="0" y="0"/>
          <a:chExt cx="0" cy="0"/>
        </a:xfrm>
      </p:grpSpPr>
      <p:sp>
        <p:nvSpPr>
          <p:cNvPr id="729" name="Google Shape;729;p103"/>
          <p:cNvSpPr/>
          <p:nvPr/>
        </p:nvSpPr>
        <p:spPr>
          <a:xfrm>
            <a:off x="6096400" y="0"/>
            <a:ext cx="6096600" cy="68574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0" name="Google Shape;730;p103"/>
          <p:cNvSpPr txBox="1">
            <a:spLocks noGrp="1"/>
          </p:cNvSpPr>
          <p:nvPr>
            <p:ph type="body" idx="1"/>
          </p:nvPr>
        </p:nvSpPr>
        <p:spPr>
          <a:xfrm>
            <a:off x="442942" y="1714330"/>
            <a:ext cx="5299800" cy="44571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700"/>
              <a:buFont typeface="Arial"/>
              <a:buNone/>
              <a:defRPr sz="37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9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
        <p:nvSpPr>
          <p:cNvPr id="731" name="Google Shape;731;p103"/>
          <p:cNvSpPr/>
          <p:nvPr/>
        </p:nvSpPr>
        <p:spPr>
          <a:xfrm>
            <a:off x="442942" y="686933"/>
            <a:ext cx="871594" cy="679383"/>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2" name="Google Shape;732;p103"/>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33" name="Google Shape;733;p103"/>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734"/>
        <p:cNvGrpSpPr/>
        <p:nvPr/>
      </p:nvGrpSpPr>
      <p:grpSpPr>
        <a:xfrm>
          <a:off x="0" y="0"/>
          <a:ext cx="0" cy="0"/>
          <a:chOff x="0" y="0"/>
          <a:chExt cx="0" cy="0"/>
        </a:xfrm>
      </p:grpSpPr>
      <p:sp>
        <p:nvSpPr>
          <p:cNvPr id="735" name="Google Shape;735;p104"/>
          <p:cNvSpPr/>
          <p:nvPr/>
        </p:nvSpPr>
        <p:spPr>
          <a:xfrm>
            <a:off x="6096400" y="0"/>
            <a:ext cx="6096600" cy="68574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6" name="Google Shape;736;p104"/>
          <p:cNvSpPr txBox="1">
            <a:spLocks noGrp="1"/>
          </p:cNvSpPr>
          <p:nvPr>
            <p:ph type="body" idx="1"/>
          </p:nvPr>
        </p:nvSpPr>
        <p:spPr>
          <a:xfrm>
            <a:off x="442942" y="1714330"/>
            <a:ext cx="5299800" cy="44571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3700"/>
              <a:buFont typeface="Arial"/>
              <a:buNone/>
              <a:defRPr sz="37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9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37" name="Google Shape;737;p104"/>
          <p:cNvSpPr/>
          <p:nvPr/>
        </p:nvSpPr>
        <p:spPr>
          <a:xfrm>
            <a:off x="442942" y="686933"/>
            <a:ext cx="871594" cy="679383"/>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8" name="Google Shape;738;p104"/>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739"/>
        <p:cNvGrpSpPr/>
        <p:nvPr/>
      </p:nvGrpSpPr>
      <p:grpSpPr>
        <a:xfrm>
          <a:off x="0" y="0"/>
          <a:ext cx="0" cy="0"/>
          <a:chOff x="0" y="0"/>
          <a:chExt cx="0" cy="0"/>
        </a:xfrm>
      </p:grpSpPr>
      <p:sp>
        <p:nvSpPr>
          <p:cNvPr id="740" name="Google Shape;740;p105"/>
          <p:cNvSpPr txBox="1">
            <a:spLocks noGrp="1"/>
          </p:cNvSpPr>
          <p:nvPr>
            <p:ph type="body" idx="1"/>
          </p:nvPr>
        </p:nvSpPr>
        <p:spPr>
          <a:xfrm>
            <a:off x="442942" y="2274345"/>
            <a:ext cx="9541200" cy="38973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700"/>
              <a:buFont typeface="Arial"/>
              <a:buNone/>
              <a:defRPr sz="37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9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
        <p:nvSpPr>
          <p:cNvPr id="741" name="Google Shape;741;p105"/>
          <p:cNvSpPr/>
          <p:nvPr/>
        </p:nvSpPr>
        <p:spPr>
          <a:xfrm>
            <a:off x="442942" y="1362824"/>
            <a:ext cx="871594" cy="679383"/>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2" name="Google Shape;742;p105"/>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43" name="Google Shape;743;p105"/>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744"/>
        <p:cNvGrpSpPr/>
        <p:nvPr/>
      </p:nvGrpSpPr>
      <p:grpSpPr>
        <a:xfrm>
          <a:off x="0" y="0"/>
          <a:ext cx="0" cy="0"/>
          <a:chOff x="0" y="0"/>
          <a:chExt cx="0" cy="0"/>
        </a:xfrm>
      </p:grpSpPr>
      <p:sp>
        <p:nvSpPr>
          <p:cNvPr id="745" name="Google Shape;745;p106"/>
          <p:cNvSpPr txBox="1">
            <a:spLocks noGrp="1"/>
          </p:cNvSpPr>
          <p:nvPr>
            <p:ph type="body" idx="1"/>
          </p:nvPr>
        </p:nvSpPr>
        <p:spPr>
          <a:xfrm>
            <a:off x="442942" y="2274345"/>
            <a:ext cx="9541200" cy="38973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700"/>
              <a:buFont typeface="Arial"/>
              <a:buNone/>
              <a:defRPr sz="37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9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
        <p:nvSpPr>
          <p:cNvPr id="746" name="Google Shape;746;p106"/>
          <p:cNvSpPr/>
          <p:nvPr/>
        </p:nvSpPr>
        <p:spPr>
          <a:xfrm>
            <a:off x="442942" y="1362824"/>
            <a:ext cx="871594" cy="679383"/>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7" name="Google Shape;747;p106"/>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48" name="Google Shape;748;p106"/>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620"/>
        <p:cNvGrpSpPr/>
        <p:nvPr/>
      </p:nvGrpSpPr>
      <p:grpSpPr>
        <a:xfrm>
          <a:off x="0" y="0"/>
          <a:ext cx="0" cy="0"/>
          <a:chOff x="0" y="0"/>
          <a:chExt cx="0" cy="0"/>
        </a:xfrm>
      </p:grpSpPr>
      <p:sp>
        <p:nvSpPr>
          <p:cNvPr id="621" name="Google Shape;621;p80"/>
          <p:cNvSpPr txBox="1">
            <a:spLocks noGrp="1"/>
          </p:cNvSpPr>
          <p:nvPr>
            <p:ph type="title"/>
          </p:nvPr>
        </p:nvSpPr>
        <p:spPr>
          <a:xfrm>
            <a:off x="442942" y="431957"/>
            <a:ext cx="11306700" cy="1077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22" name="Google Shape;622;p80"/>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749"/>
        <p:cNvGrpSpPr/>
        <p:nvPr/>
      </p:nvGrpSpPr>
      <p:grpSpPr>
        <a:xfrm>
          <a:off x="0" y="0"/>
          <a:ext cx="0" cy="0"/>
          <a:chOff x="0" y="0"/>
          <a:chExt cx="0" cy="0"/>
        </a:xfrm>
      </p:grpSpPr>
      <p:sp>
        <p:nvSpPr>
          <p:cNvPr id="750" name="Google Shape;750;p107"/>
          <p:cNvSpPr txBox="1">
            <a:spLocks noGrp="1"/>
          </p:cNvSpPr>
          <p:nvPr>
            <p:ph type="body" idx="1"/>
          </p:nvPr>
        </p:nvSpPr>
        <p:spPr>
          <a:xfrm>
            <a:off x="442942" y="2274345"/>
            <a:ext cx="9541200" cy="38973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700"/>
              <a:buFont typeface="Arial"/>
              <a:buNone/>
              <a:defRPr sz="37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9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
        <p:nvSpPr>
          <p:cNvPr id="751" name="Google Shape;751;p107"/>
          <p:cNvSpPr/>
          <p:nvPr/>
        </p:nvSpPr>
        <p:spPr>
          <a:xfrm>
            <a:off x="442942" y="1362824"/>
            <a:ext cx="871594" cy="679383"/>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2" name="Google Shape;752;p107"/>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3" name="Google Shape;753;p107"/>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754"/>
        <p:cNvGrpSpPr/>
        <p:nvPr/>
      </p:nvGrpSpPr>
      <p:grpSpPr>
        <a:xfrm>
          <a:off x="0" y="0"/>
          <a:ext cx="0" cy="0"/>
          <a:chOff x="0" y="0"/>
          <a:chExt cx="0" cy="0"/>
        </a:xfrm>
      </p:grpSpPr>
      <p:sp>
        <p:nvSpPr>
          <p:cNvPr id="755" name="Google Shape;755;p108"/>
          <p:cNvSpPr txBox="1">
            <a:spLocks noGrp="1"/>
          </p:cNvSpPr>
          <p:nvPr>
            <p:ph type="body" idx="1"/>
          </p:nvPr>
        </p:nvSpPr>
        <p:spPr>
          <a:xfrm>
            <a:off x="442942" y="2274345"/>
            <a:ext cx="9541200" cy="38973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3700"/>
              <a:buFont typeface="Arial"/>
              <a:buNone/>
              <a:defRPr sz="37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9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56" name="Google Shape;756;p108"/>
          <p:cNvSpPr/>
          <p:nvPr/>
        </p:nvSpPr>
        <p:spPr>
          <a:xfrm>
            <a:off x="442942" y="1362824"/>
            <a:ext cx="871594" cy="679383"/>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7" name="Google Shape;757;p108"/>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8"/>
        <p:cNvGrpSpPr/>
        <p:nvPr/>
      </p:nvGrpSpPr>
      <p:grpSpPr>
        <a:xfrm>
          <a:off x="0" y="0"/>
          <a:ext cx="0" cy="0"/>
          <a:chOff x="0" y="0"/>
          <a:chExt cx="0" cy="0"/>
        </a:xfrm>
      </p:grpSpPr>
      <p:sp>
        <p:nvSpPr>
          <p:cNvPr id="759" name="Google Shape;759;p109"/>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60" name="Google Shape;760;p109"/>
          <p:cNvSpPr txBox="1">
            <a:spLocks noGrp="1"/>
          </p:cNvSpPr>
          <p:nvPr>
            <p:ph type="body" idx="1"/>
          </p:nvPr>
        </p:nvSpPr>
        <p:spPr>
          <a:xfrm>
            <a:off x="442942" y="2102911"/>
            <a:ext cx="7418700" cy="40734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61" name="Google Shape;761;p109"/>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762"/>
        <p:cNvGrpSpPr/>
        <p:nvPr/>
      </p:nvGrpSpPr>
      <p:grpSpPr>
        <a:xfrm>
          <a:off x="0" y="0"/>
          <a:ext cx="0" cy="0"/>
          <a:chOff x="0" y="0"/>
          <a:chExt cx="0" cy="0"/>
        </a:xfrm>
      </p:grpSpPr>
      <p:sp>
        <p:nvSpPr>
          <p:cNvPr id="763" name="Google Shape;763;p110"/>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64" name="Google Shape;764;p110"/>
          <p:cNvSpPr txBox="1">
            <a:spLocks noGrp="1"/>
          </p:cNvSpPr>
          <p:nvPr>
            <p:ph type="body" idx="1"/>
          </p:nvPr>
        </p:nvSpPr>
        <p:spPr>
          <a:xfrm>
            <a:off x="442942" y="2103230"/>
            <a:ext cx="74187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65" name="Google Shape;765;p110"/>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66" name="Google Shape;766;p110"/>
          <p:cNvSpPr txBox="1">
            <a:spLocks noGrp="1"/>
          </p:cNvSpPr>
          <p:nvPr>
            <p:ph type="subTitle" idx="2"/>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767"/>
        <p:cNvGrpSpPr/>
        <p:nvPr/>
      </p:nvGrpSpPr>
      <p:grpSpPr>
        <a:xfrm>
          <a:off x="0" y="0"/>
          <a:ext cx="0" cy="0"/>
          <a:chOff x="0" y="0"/>
          <a:chExt cx="0" cy="0"/>
        </a:xfrm>
      </p:grpSpPr>
      <p:sp>
        <p:nvSpPr>
          <p:cNvPr id="768" name="Google Shape;768;p111"/>
          <p:cNvSpPr txBox="1">
            <a:spLocks noGrp="1"/>
          </p:cNvSpPr>
          <p:nvPr>
            <p:ph type="body" idx="1"/>
          </p:nvPr>
        </p:nvSpPr>
        <p:spPr>
          <a:xfrm>
            <a:off x="442942"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69" name="Google Shape;769;p111"/>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70" name="Google Shape;770;p111"/>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1"/>
        <p:cNvGrpSpPr/>
        <p:nvPr/>
      </p:nvGrpSpPr>
      <p:grpSpPr>
        <a:xfrm>
          <a:off x="0" y="0"/>
          <a:ext cx="0" cy="0"/>
          <a:chOff x="0" y="0"/>
          <a:chExt cx="0" cy="0"/>
        </a:xfrm>
      </p:grpSpPr>
      <p:sp>
        <p:nvSpPr>
          <p:cNvPr id="772" name="Google Shape;772;p112"/>
          <p:cNvSpPr txBox="1">
            <a:spLocks noGrp="1"/>
          </p:cNvSpPr>
          <p:nvPr>
            <p:ph type="body" idx="1"/>
          </p:nvPr>
        </p:nvSpPr>
        <p:spPr>
          <a:xfrm>
            <a:off x="442942" y="2103230"/>
            <a:ext cx="54744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3" name="Google Shape;773;p112"/>
          <p:cNvSpPr txBox="1">
            <a:spLocks noGrp="1"/>
          </p:cNvSpPr>
          <p:nvPr>
            <p:ph type="body" idx="2"/>
          </p:nvPr>
        </p:nvSpPr>
        <p:spPr>
          <a:xfrm>
            <a:off x="6275799" y="2103230"/>
            <a:ext cx="54744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4" name="Google Shape;774;p112"/>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75" name="Google Shape;775;p112"/>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776"/>
        <p:cNvGrpSpPr/>
        <p:nvPr/>
      </p:nvGrpSpPr>
      <p:grpSpPr>
        <a:xfrm>
          <a:off x="0" y="0"/>
          <a:ext cx="0" cy="0"/>
          <a:chOff x="0" y="0"/>
          <a:chExt cx="0" cy="0"/>
        </a:xfrm>
      </p:grpSpPr>
      <p:sp>
        <p:nvSpPr>
          <p:cNvPr id="777" name="Google Shape;777;p113"/>
          <p:cNvSpPr txBox="1">
            <a:spLocks noGrp="1"/>
          </p:cNvSpPr>
          <p:nvPr>
            <p:ph type="body" idx="1"/>
          </p:nvPr>
        </p:nvSpPr>
        <p:spPr>
          <a:xfrm>
            <a:off x="442942"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8" name="Google Shape;778;p113"/>
          <p:cNvSpPr txBox="1">
            <a:spLocks noGrp="1"/>
          </p:cNvSpPr>
          <p:nvPr>
            <p:ph type="body" idx="2"/>
          </p:nvPr>
        </p:nvSpPr>
        <p:spPr>
          <a:xfrm>
            <a:off x="4332571"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9" name="Google Shape;779;p113"/>
          <p:cNvSpPr txBox="1">
            <a:spLocks noGrp="1"/>
          </p:cNvSpPr>
          <p:nvPr>
            <p:ph type="body" idx="3"/>
          </p:nvPr>
        </p:nvSpPr>
        <p:spPr>
          <a:xfrm>
            <a:off x="8220614"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80" name="Google Shape;780;p113"/>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81" name="Google Shape;781;p113"/>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782"/>
        <p:cNvGrpSpPr/>
        <p:nvPr/>
      </p:nvGrpSpPr>
      <p:grpSpPr>
        <a:xfrm>
          <a:off x="0" y="0"/>
          <a:ext cx="0" cy="0"/>
          <a:chOff x="0" y="0"/>
          <a:chExt cx="0" cy="0"/>
        </a:xfrm>
      </p:grpSpPr>
      <p:sp>
        <p:nvSpPr>
          <p:cNvPr id="783" name="Google Shape;783;p114"/>
          <p:cNvSpPr txBox="1">
            <a:spLocks noGrp="1"/>
          </p:cNvSpPr>
          <p:nvPr>
            <p:ph type="body" idx="1"/>
          </p:nvPr>
        </p:nvSpPr>
        <p:spPr>
          <a:xfrm>
            <a:off x="442942" y="2103230"/>
            <a:ext cx="25560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84" name="Google Shape;784;p114"/>
          <p:cNvSpPr txBox="1">
            <a:spLocks noGrp="1"/>
          </p:cNvSpPr>
          <p:nvPr>
            <p:ph type="body" idx="2"/>
          </p:nvPr>
        </p:nvSpPr>
        <p:spPr>
          <a:xfrm>
            <a:off x="3360833" y="2103230"/>
            <a:ext cx="25560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85" name="Google Shape;785;p114"/>
          <p:cNvSpPr txBox="1">
            <a:spLocks noGrp="1"/>
          </p:cNvSpPr>
          <p:nvPr>
            <p:ph type="body" idx="3"/>
          </p:nvPr>
        </p:nvSpPr>
        <p:spPr>
          <a:xfrm>
            <a:off x="6275799" y="2103230"/>
            <a:ext cx="25560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86" name="Google Shape;786;p114"/>
          <p:cNvSpPr txBox="1">
            <a:spLocks noGrp="1"/>
          </p:cNvSpPr>
          <p:nvPr>
            <p:ph type="body" idx="4"/>
          </p:nvPr>
        </p:nvSpPr>
        <p:spPr>
          <a:xfrm>
            <a:off x="9190766" y="2103230"/>
            <a:ext cx="25560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87" name="Google Shape;787;p114"/>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88" name="Google Shape;788;p114"/>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789"/>
        <p:cNvGrpSpPr/>
        <p:nvPr/>
      </p:nvGrpSpPr>
      <p:grpSpPr>
        <a:xfrm>
          <a:off x="0" y="0"/>
          <a:ext cx="0" cy="0"/>
          <a:chOff x="0" y="0"/>
          <a:chExt cx="0" cy="0"/>
        </a:xfrm>
      </p:grpSpPr>
      <p:sp>
        <p:nvSpPr>
          <p:cNvPr id="790" name="Google Shape;790;p115"/>
          <p:cNvSpPr txBox="1">
            <a:spLocks noGrp="1"/>
          </p:cNvSpPr>
          <p:nvPr>
            <p:ph type="body" idx="1"/>
          </p:nvPr>
        </p:nvSpPr>
        <p:spPr>
          <a:xfrm>
            <a:off x="442942"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1" name="Google Shape;791;p115"/>
          <p:cNvSpPr txBox="1">
            <a:spLocks noGrp="1"/>
          </p:cNvSpPr>
          <p:nvPr>
            <p:ph type="body" idx="2"/>
          </p:nvPr>
        </p:nvSpPr>
        <p:spPr>
          <a:xfrm>
            <a:off x="2777227"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2" name="Google Shape;792;p115"/>
          <p:cNvSpPr txBox="1">
            <a:spLocks noGrp="1"/>
          </p:cNvSpPr>
          <p:nvPr>
            <p:ph type="body" idx="3"/>
          </p:nvPr>
        </p:nvSpPr>
        <p:spPr>
          <a:xfrm>
            <a:off x="5111512"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3" name="Google Shape;793;p115"/>
          <p:cNvSpPr txBox="1">
            <a:spLocks noGrp="1"/>
          </p:cNvSpPr>
          <p:nvPr>
            <p:ph type="body" idx="4"/>
          </p:nvPr>
        </p:nvSpPr>
        <p:spPr>
          <a:xfrm>
            <a:off x="7445797"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4" name="Google Shape;794;p115"/>
          <p:cNvSpPr txBox="1">
            <a:spLocks noGrp="1"/>
          </p:cNvSpPr>
          <p:nvPr>
            <p:ph type="body" idx="5"/>
          </p:nvPr>
        </p:nvSpPr>
        <p:spPr>
          <a:xfrm>
            <a:off x="9780084"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5" name="Google Shape;795;p115"/>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96" name="Google Shape;796;p115"/>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797"/>
        <p:cNvGrpSpPr/>
        <p:nvPr/>
      </p:nvGrpSpPr>
      <p:grpSpPr>
        <a:xfrm>
          <a:off x="0" y="0"/>
          <a:ext cx="0" cy="0"/>
          <a:chOff x="0" y="0"/>
          <a:chExt cx="0" cy="0"/>
        </a:xfrm>
      </p:grpSpPr>
      <p:sp>
        <p:nvSpPr>
          <p:cNvPr id="798" name="Google Shape;798;p116"/>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99" name="Google Shape;799;p116"/>
          <p:cNvSpPr txBox="1">
            <a:spLocks noGrp="1"/>
          </p:cNvSpPr>
          <p:nvPr>
            <p:ph type="body" idx="1"/>
          </p:nvPr>
        </p:nvSpPr>
        <p:spPr>
          <a:xfrm>
            <a:off x="442942" y="2102911"/>
            <a:ext cx="11306700" cy="40734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00" name="Google Shape;800;p116"/>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623"/>
        <p:cNvGrpSpPr/>
        <p:nvPr/>
      </p:nvGrpSpPr>
      <p:grpSpPr>
        <a:xfrm>
          <a:off x="0" y="0"/>
          <a:ext cx="0" cy="0"/>
          <a:chOff x="0" y="0"/>
          <a:chExt cx="0" cy="0"/>
        </a:xfrm>
      </p:grpSpPr>
      <p:sp>
        <p:nvSpPr>
          <p:cNvPr id="624" name="Google Shape;624;p81"/>
          <p:cNvSpPr txBox="1">
            <a:spLocks noGrp="1"/>
          </p:cNvSpPr>
          <p:nvPr>
            <p:ph type="title"/>
          </p:nvPr>
        </p:nvSpPr>
        <p:spPr>
          <a:xfrm>
            <a:off x="5501602" y="2103230"/>
            <a:ext cx="5372400" cy="2564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25" name="Google Shape;625;p81"/>
          <p:cNvSpPr txBox="1">
            <a:spLocks noGrp="1"/>
          </p:cNvSpPr>
          <p:nvPr>
            <p:ph type="subTitle" idx="1"/>
          </p:nvPr>
        </p:nvSpPr>
        <p:spPr>
          <a:xfrm>
            <a:off x="442941" y="0"/>
            <a:ext cx="4345200" cy="68574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1900"/>
              <a:buFont typeface="Arial"/>
              <a:buNone/>
              <a:defRPr sz="4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801"/>
        <p:cNvGrpSpPr/>
        <p:nvPr/>
      </p:nvGrpSpPr>
      <p:grpSpPr>
        <a:xfrm>
          <a:off x="0" y="0"/>
          <a:ext cx="0" cy="0"/>
          <a:chOff x="0" y="0"/>
          <a:chExt cx="0" cy="0"/>
        </a:xfrm>
      </p:grpSpPr>
      <p:sp>
        <p:nvSpPr>
          <p:cNvPr id="802" name="Google Shape;802;p117"/>
          <p:cNvSpPr txBox="1">
            <a:spLocks noGrp="1"/>
          </p:cNvSpPr>
          <p:nvPr>
            <p:ph type="title"/>
          </p:nvPr>
        </p:nvSpPr>
        <p:spPr>
          <a:xfrm>
            <a:off x="4951737" y="2103230"/>
            <a:ext cx="4937100" cy="2564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03" name="Google Shape;803;p117"/>
          <p:cNvSpPr txBox="1">
            <a:spLocks noGrp="1"/>
          </p:cNvSpPr>
          <p:nvPr>
            <p:ph type="subTitle" idx="1"/>
          </p:nvPr>
        </p:nvSpPr>
        <p:spPr>
          <a:xfrm>
            <a:off x="442941" y="0"/>
            <a:ext cx="4345200" cy="68574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1900"/>
              <a:buFont typeface="Arial"/>
              <a:buNone/>
              <a:defRPr sz="61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804"/>
        <p:cNvGrpSpPr/>
        <p:nvPr/>
      </p:nvGrpSpPr>
      <p:grpSpPr>
        <a:xfrm>
          <a:off x="0" y="0"/>
          <a:ext cx="0" cy="0"/>
          <a:chOff x="0" y="0"/>
          <a:chExt cx="0" cy="0"/>
        </a:xfrm>
      </p:grpSpPr>
      <p:sp>
        <p:nvSpPr>
          <p:cNvPr id="805" name="Google Shape;805;p118"/>
          <p:cNvSpPr/>
          <p:nvPr/>
        </p:nvSpPr>
        <p:spPr>
          <a:xfrm>
            <a:off x="6096400" y="0"/>
            <a:ext cx="6096600" cy="68574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6" name="Google Shape;806;p118"/>
          <p:cNvSpPr txBox="1">
            <a:spLocks noGrp="1"/>
          </p:cNvSpPr>
          <p:nvPr>
            <p:ph type="body" idx="1"/>
          </p:nvPr>
        </p:nvSpPr>
        <p:spPr>
          <a:xfrm>
            <a:off x="442942" y="2103230"/>
            <a:ext cx="53184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07" name="Google Shape;807;p118"/>
          <p:cNvSpPr txBox="1">
            <a:spLocks noGrp="1"/>
          </p:cNvSpPr>
          <p:nvPr>
            <p:ph type="title"/>
          </p:nvPr>
        </p:nvSpPr>
        <p:spPr>
          <a:xfrm>
            <a:off x="442942" y="431957"/>
            <a:ext cx="53184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08" name="Google Shape;808;p118"/>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809"/>
        <p:cNvGrpSpPr/>
        <p:nvPr/>
      </p:nvGrpSpPr>
      <p:grpSpPr>
        <a:xfrm>
          <a:off x="0" y="0"/>
          <a:ext cx="0" cy="0"/>
          <a:chOff x="0" y="0"/>
          <a:chExt cx="0" cy="0"/>
        </a:xfrm>
      </p:grpSpPr>
      <p:sp>
        <p:nvSpPr>
          <p:cNvPr id="810" name="Google Shape;810;p119"/>
          <p:cNvSpPr/>
          <p:nvPr/>
        </p:nvSpPr>
        <p:spPr>
          <a:xfrm>
            <a:off x="442940" y="2100055"/>
            <a:ext cx="3529200" cy="30171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1" name="Google Shape;811;p119"/>
          <p:cNvSpPr/>
          <p:nvPr/>
        </p:nvSpPr>
        <p:spPr>
          <a:xfrm>
            <a:off x="4331777" y="2100055"/>
            <a:ext cx="3529200" cy="30171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2" name="Google Shape;812;p119"/>
          <p:cNvSpPr/>
          <p:nvPr/>
        </p:nvSpPr>
        <p:spPr>
          <a:xfrm>
            <a:off x="8220613" y="2100055"/>
            <a:ext cx="3529200" cy="30171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3" name="Google Shape;813;p119"/>
          <p:cNvSpPr txBox="1">
            <a:spLocks noGrp="1"/>
          </p:cNvSpPr>
          <p:nvPr>
            <p:ph type="body" idx="1"/>
          </p:nvPr>
        </p:nvSpPr>
        <p:spPr>
          <a:xfrm>
            <a:off x="442942" y="5279502"/>
            <a:ext cx="3529200" cy="8925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14" name="Google Shape;814;p119"/>
          <p:cNvSpPr txBox="1">
            <a:spLocks noGrp="1"/>
          </p:cNvSpPr>
          <p:nvPr>
            <p:ph type="body" idx="2"/>
          </p:nvPr>
        </p:nvSpPr>
        <p:spPr>
          <a:xfrm>
            <a:off x="4331778" y="5279502"/>
            <a:ext cx="3529200" cy="8925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15" name="Google Shape;815;p119"/>
          <p:cNvSpPr txBox="1">
            <a:spLocks noGrp="1"/>
          </p:cNvSpPr>
          <p:nvPr>
            <p:ph type="body" idx="3"/>
          </p:nvPr>
        </p:nvSpPr>
        <p:spPr>
          <a:xfrm>
            <a:off x="8220614" y="5279502"/>
            <a:ext cx="3529200" cy="8925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16" name="Google Shape;816;p119"/>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17" name="Google Shape;817;p119"/>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8"/>
        <p:cNvGrpSpPr/>
        <p:nvPr/>
      </p:nvGrpSpPr>
      <p:grpSpPr>
        <a:xfrm>
          <a:off x="0" y="0"/>
          <a:ext cx="0" cy="0"/>
          <a:chOff x="0" y="0"/>
          <a:chExt cx="0" cy="0"/>
        </a:xfrm>
      </p:grpSpPr>
      <p:sp>
        <p:nvSpPr>
          <p:cNvPr id="819" name="Google Shape;819;p120"/>
          <p:cNvSpPr txBox="1">
            <a:spLocks noGrp="1"/>
          </p:cNvSpPr>
          <p:nvPr>
            <p:ph type="title"/>
          </p:nvPr>
        </p:nvSpPr>
        <p:spPr>
          <a:xfrm>
            <a:off x="442942" y="431958"/>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20" name="Google Shape;820;p120"/>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821"/>
        <p:cNvGrpSpPr/>
        <p:nvPr/>
      </p:nvGrpSpPr>
      <p:grpSpPr>
        <a:xfrm>
          <a:off x="0" y="0"/>
          <a:ext cx="0" cy="0"/>
          <a:chOff x="0" y="0"/>
          <a:chExt cx="0" cy="0"/>
        </a:xfrm>
      </p:grpSpPr>
      <p:sp>
        <p:nvSpPr>
          <p:cNvPr id="822" name="Google Shape;822;p121"/>
          <p:cNvSpPr txBox="1">
            <a:spLocks noGrp="1"/>
          </p:cNvSpPr>
          <p:nvPr>
            <p:ph type="body" idx="1"/>
          </p:nvPr>
        </p:nvSpPr>
        <p:spPr>
          <a:xfrm>
            <a:off x="442942" y="3599185"/>
            <a:ext cx="3529200" cy="25782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3" name="Google Shape;823;p121"/>
          <p:cNvSpPr txBox="1">
            <a:spLocks noGrp="1"/>
          </p:cNvSpPr>
          <p:nvPr>
            <p:ph type="body" idx="2"/>
          </p:nvPr>
        </p:nvSpPr>
        <p:spPr>
          <a:xfrm>
            <a:off x="442942" y="2095292"/>
            <a:ext cx="3529200" cy="13338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3"/>
              </a:buClr>
              <a:buSzPts val="8100"/>
              <a:buFont typeface="Arial"/>
              <a:buNone/>
              <a:defRPr sz="8100" b="0" i="0" u="none" strike="noStrike" cap="none">
                <a:solidFill>
                  <a:schemeClr val="accent3"/>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4" name="Google Shape;824;p121"/>
          <p:cNvSpPr txBox="1">
            <a:spLocks noGrp="1"/>
          </p:cNvSpPr>
          <p:nvPr>
            <p:ph type="body" idx="3"/>
          </p:nvPr>
        </p:nvSpPr>
        <p:spPr>
          <a:xfrm>
            <a:off x="4327806" y="2095292"/>
            <a:ext cx="3534000" cy="13338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8100"/>
              <a:buFont typeface="Arial"/>
              <a:buNone/>
              <a:defRPr sz="8100" b="0" i="0" u="none" strike="noStrike" cap="none">
                <a:solidFill>
                  <a:schemeClr val="dk2"/>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5" name="Google Shape;825;p121"/>
          <p:cNvSpPr txBox="1">
            <a:spLocks noGrp="1"/>
          </p:cNvSpPr>
          <p:nvPr>
            <p:ph type="body" idx="4"/>
          </p:nvPr>
        </p:nvSpPr>
        <p:spPr>
          <a:xfrm>
            <a:off x="8223110" y="2095292"/>
            <a:ext cx="3529200" cy="13338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8100"/>
              <a:buFont typeface="Arial"/>
              <a:buNone/>
              <a:defRPr sz="8100" b="0" i="0" u="none" strike="noStrike" cap="none">
                <a:solidFill>
                  <a:schemeClr val="accent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6" name="Google Shape;826;p121"/>
          <p:cNvSpPr txBox="1">
            <a:spLocks noGrp="1"/>
          </p:cNvSpPr>
          <p:nvPr>
            <p:ph type="title"/>
          </p:nvPr>
        </p:nvSpPr>
        <p:spPr>
          <a:xfrm>
            <a:off x="442942" y="431958"/>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27" name="Google Shape;827;p121"/>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28" name="Google Shape;828;p121"/>
          <p:cNvSpPr txBox="1">
            <a:spLocks noGrp="1"/>
          </p:cNvSpPr>
          <p:nvPr>
            <p:ph type="body" idx="5"/>
          </p:nvPr>
        </p:nvSpPr>
        <p:spPr>
          <a:xfrm>
            <a:off x="4327809" y="3599185"/>
            <a:ext cx="3534000" cy="25782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9" name="Google Shape;829;p121"/>
          <p:cNvSpPr txBox="1">
            <a:spLocks noGrp="1"/>
          </p:cNvSpPr>
          <p:nvPr>
            <p:ph type="body" idx="6"/>
          </p:nvPr>
        </p:nvSpPr>
        <p:spPr>
          <a:xfrm>
            <a:off x="8223110" y="3599185"/>
            <a:ext cx="3529200" cy="25782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830"/>
        <p:cNvGrpSpPr/>
        <p:nvPr/>
      </p:nvGrpSpPr>
      <p:grpSpPr>
        <a:xfrm>
          <a:off x="0" y="0"/>
          <a:ext cx="0" cy="0"/>
          <a:chOff x="0" y="0"/>
          <a:chExt cx="0" cy="0"/>
        </a:xfrm>
      </p:grpSpPr>
      <p:sp>
        <p:nvSpPr>
          <p:cNvPr id="831" name="Google Shape;831;p122"/>
          <p:cNvSpPr/>
          <p:nvPr/>
        </p:nvSpPr>
        <p:spPr>
          <a:xfrm>
            <a:off x="0" y="2103230"/>
            <a:ext cx="3972300" cy="4068600"/>
          </a:xfrm>
          <a:prstGeom prst="rect">
            <a:avLst/>
          </a:prstGeom>
          <a:solidFill>
            <a:srgbClr val="D04A02"/>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2" name="Google Shape;832;p122"/>
          <p:cNvSpPr txBox="1">
            <a:spLocks noGrp="1"/>
          </p:cNvSpPr>
          <p:nvPr>
            <p:ph type="body" idx="1"/>
          </p:nvPr>
        </p:nvSpPr>
        <p:spPr>
          <a:xfrm>
            <a:off x="360394" y="2102911"/>
            <a:ext cx="3612300" cy="17370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12900"/>
              <a:buFont typeface="Arial"/>
              <a:buNone/>
              <a:defRPr sz="12900" b="1" i="0" u="none" strike="noStrike" cap="none">
                <a:solidFill>
                  <a:schemeClr val="lt1"/>
                </a:solidFill>
                <a:latin typeface="Arial"/>
                <a:ea typeface="Arial"/>
                <a:cs typeface="Arial"/>
                <a:sym typeface="Arial"/>
              </a:defRPr>
            </a:lvl1pPr>
            <a:lvl2pPr marL="914400" marR="0" lvl="1"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3" name="Google Shape;833;p122"/>
          <p:cNvSpPr txBox="1">
            <a:spLocks noGrp="1"/>
          </p:cNvSpPr>
          <p:nvPr>
            <p:ph type="body" idx="2"/>
          </p:nvPr>
        </p:nvSpPr>
        <p:spPr>
          <a:xfrm>
            <a:off x="442942" y="3931530"/>
            <a:ext cx="3329700" cy="2061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
        <p:nvSpPr>
          <p:cNvPr id="834" name="Google Shape;834;p122"/>
          <p:cNvSpPr txBox="1">
            <a:spLocks noGrp="1"/>
          </p:cNvSpPr>
          <p:nvPr>
            <p:ph type="title"/>
          </p:nvPr>
        </p:nvSpPr>
        <p:spPr>
          <a:xfrm>
            <a:off x="442942" y="431958"/>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35" name="Google Shape;835;p122"/>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836"/>
        <p:cNvGrpSpPr/>
        <p:nvPr/>
      </p:nvGrpSpPr>
      <p:grpSpPr>
        <a:xfrm>
          <a:off x="0" y="0"/>
          <a:ext cx="0" cy="0"/>
          <a:chOff x="0" y="0"/>
          <a:chExt cx="0" cy="0"/>
        </a:xfrm>
      </p:grpSpPr>
      <p:sp>
        <p:nvSpPr>
          <p:cNvPr id="837" name="Google Shape;837;p123"/>
          <p:cNvSpPr txBox="1">
            <a:spLocks noGrp="1"/>
          </p:cNvSpPr>
          <p:nvPr>
            <p:ph type="body" idx="1"/>
          </p:nvPr>
        </p:nvSpPr>
        <p:spPr>
          <a:xfrm>
            <a:off x="442942"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1pPr>
            <a:lvl2pPr marL="914400" marR="0" lvl="1"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2pPr>
            <a:lvl3pPr marL="1371600" marR="0" lvl="2"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6pPr>
            <a:lvl7pPr marL="3200400" marR="0" lvl="6"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7pPr>
            <a:lvl8pPr marL="3657600" marR="0" lvl="7"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8pPr>
            <a:lvl9pPr marL="4114800" marR="0" lvl="8" indent="-323850" algn="l" rtl="0">
              <a:lnSpc>
                <a:spcPct val="100000"/>
              </a:lnSpc>
              <a:spcBef>
                <a:spcPts val="600"/>
              </a:spcBef>
              <a:spcAft>
                <a:spcPts val="600"/>
              </a:spcAft>
              <a:buClr>
                <a:schemeClr val="lt1"/>
              </a:buClr>
              <a:buSzPts val="1500"/>
              <a:buFont typeface="Arial"/>
              <a:buChar char="•"/>
              <a:defRPr sz="1500" b="0" i="0" u="none" strike="noStrike" cap="none">
                <a:solidFill>
                  <a:schemeClr val="lt1"/>
                </a:solidFill>
                <a:latin typeface="Arial"/>
                <a:ea typeface="Arial"/>
                <a:cs typeface="Arial"/>
                <a:sym typeface="Arial"/>
              </a:defRPr>
            </a:lvl9pPr>
          </a:lstStyle>
          <a:p>
            <a:endParaRPr/>
          </a:p>
        </p:txBody>
      </p:sp>
      <p:sp>
        <p:nvSpPr>
          <p:cNvPr id="838" name="Google Shape;838;p123"/>
          <p:cNvSpPr txBox="1">
            <a:spLocks noGrp="1"/>
          </p:cNvSpPr>
          <p:nvPr>
            <p:ph type="title"/>
          </p:nvPr>
        </p:nvSpPr>
        <p:spPr>
          <a:xfrm>
            <a:off x="442942" y="431958"/>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Georgia"/>
              <a:buNone/>
              <a:defRPr sz="30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39" name="Google Shape;839;p123"/>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0" name="Google Shape;840;p123"/>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841"/>
        <p:cNvGrpSpPr/>
        <p:nvPr/>
      </p:nvGrpSpPr>
      <p:grpSpPr>
        <a:xfrm>
          <a:off x="0" y="0"/>
          <a:ext cx="0" cy="0"/>
          <a:chOff x="0" y="0"/>
          <a:chExt cx="0" cy="0"/>
        </a:xfrm>
      </p:grpSpPr>
      <p:sp>
        <p:nvSpPr>
          <p:cNvPr id="842" name="Google Shape;842;p124"/>
          <p:cNvSpPr txBox="1">
            <a:spLocks noGrp="1"/>
          </p:cNvSpPr>
          <p:nvPr>
            <p:ph type="title"/>
          </p:nvPr>
        </p:nvSpPr>
        <p:spPr>
          <a:xfrm>
            <a:off x="442942" y="431958"/>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Georgia"/>
              <a:buNone/>
              <a:defRPr sz="30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43" name="Google Shape;843;p124"/>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4" name="Google Shape;844;p124"/>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845"/>
        <p:cNvGrpSpPr/>
        <p:nvPr/>
      </p:nvGrpSpPr>
      <p:grpSpPr>
        <a:xfrm>
          <a:off x="0" y="0"/>
          <a:ext cx="0" cy="0"/>
          <a:chOff x="0" y="0"/>
          <a:chExt cx="0" cy="0"/>
        </a:xfrm>
      </p:grpSpPr>
      <p:sp>
        <p:nvSpPr>
          <p:cNvPr id="846" name="Google Shape;846;p125"/>
          <p:cNvSpPr txBox="1">
            <a:spLocks noGrp="1"/>
          </p:cNvSpPr>
          <p:nvPr>
            <p:ph type="body" idx="1"/>
          </p:nvPr>
        </p:nvSpPr>
        <p:spPr>
          <a:xfrm>
            <a:off x="442942"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47" name="Google Shape;847;p125"/>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48" name="Google Shape;848;p125"/>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849"/>
        <p:cNvGrpSpPr/>
        <p:nvPr/>
      </p:nvGrpSpPr>
      <p:grpSpPr>
        <a:xfrm>
          <a:off x="0" y="0"/>
          <a:ext cx="0" cy="0"/>
          <a:chOff x="0" y="0"/>
          <a:chExt cx="0" cy="0"/>
        </a:xfrm>
      </p:grpSpPr>
      <p:sp>
        <p:nvSpPr>
          <p:cNvPr id="850" name="Google Shape;850;p126"/>
          <p:cNvSpPr txBox="1">
            <a:spLocks noGrp="1"/>
          </p:cNvSpPr>
          <p:nvPr>
            <p:ph type="body" idx="1"/>
          </p:nvPr>
        </p:nvSpPr>
        <p:spPr>
          <a:xfrm>
            <a:off x="442942"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1pPr>
            <a:lvl2pPr marL="914400" marR="0" lvl="1"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2pPr>
            <a:lvl3pPr marL="1371600" marR="0" lvl="2"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6pPr>
            <a:lvl7pPr marL="3200400" marR="0" lvl="6"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7pPr>
            <a:lvl8pPr marL="3657600" marR="0" lvl="7" indent="-323850" algn="l" rtl="0">
              <a:lnSpc>
                <a:spcPct val="100000"/>
              </a:lnSpc>
              <a:spcBef>
                <a:spcPts val="6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8pPr>
            <a:lvl9pPr marL="4114800" marR="0" lvl="8" indent="-323850" algn="l" rtl="0">
              <a:lnSpc>
                <a:spcPct val="100000"/>
              </a:lnSpc>
              <a:spcBef>
                <a:spcPts val="600"/>
              </a:spcBef>
              <a:spcAft>
                <a:spcPts val="600"/>
              </a:spcAft>
              <a:buClr>
                <a:schemeClr val="lt1"/>
              </a:buClr>
              <a:buSzPts val="1500"/>
              <a:buFont typeface="Arial"/>
              <a:buChar char="•"/>
              <a:defRPr sz="1500" b="0" i="0" u="none" strike="noStrike" cap="none">
                <a:solidFill>
                  <a:schemeClr val="lt1"/>
                </a:solidFill>
                <a:latin typeface="Arial"/>
                <a:ea typeface="Arial"/>
                <a:cs typeface="Arial"/>
                <a:sym typeface="Arial"/>
              </a:defRPr>
            </a:lvl9pPr>
          </a:lstStyle>
          <a:p>
            <a:endParaRPr/>
          </a:p>
        </p:txBody>
      </p:sp>
      <p:sp>
        <p:nvSpPr>
          <p:cNvPr id="851" name="Google Shape;851;p126"/>
          <p:cNvSpPr txBox="1">
            <a:spLocks noGrp="1"/>
          </p:cNvSpPr>
          <p:nvPr>
            <p:ph type="title"/>
          </p:nvPr>
        </p:nvSpPr>
        <p:spPr>
          <a:xfrm>
            <a:off x="442942" y="431958"/>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Georgia"/>
              <a:buNone/>
              <a:defRPr sz="30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52" name="Google Shape;852;p126"/>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53" name="Google Shape;853;p126"/>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626"/>
        <p:cNvGrpSpPr/>
        <p:nvPr/>
      </p:nvGrpSpPr>
      <p:grpSpPr>
        <a:xfrm>
          <a:off x="0" y="0"/>
          <a:ext cx="0" cy="0"/>
          <a:chOff x="0" y="0"/>
          <a:chExt cx="0" cy="0"/>
        </a:xfrm>
      </p:grpSpPr>
      <p:sp>
        <p:nvSpPr>
          <p:cNvPr id="627" name="Google Shape;627;p82"/>
          <p:cNvSpPr/>
          <p:nvPr/>
        </p:nvSpPr>
        <p:spPr>
          <a:xfrm>
            <a:off x="0" y="0"/>
            <a:ext cx="8097300" cy="3429000"/>
          </a:xfrm>
          <a:prstGeom prst="rect">
            <a:avLst/>
          </a:prstGeom>
          <a:solidFill>
            <a:srgbClr val="464646"/>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8" name="Google Shape;628;p82"/>
          <p:cNvSpPr/>
          <p:nvPr/>
        </p:nvSpPr>
        <p:spPr>
          <a:xfrm>
            <a:off x="0" y="3428660"/>
            <a:ext cx="8097300" cy="1143300"/>
          </a:xfrm>
          <a:prstGeom prst="rect">
            <a:avLst/>
          </a:prstGeom>
          <a:solidFill>
            <a:srgbClr val="D04A02"/>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9" name="Google Shape;629;p82"/>
          <p:cNvSpPr/>
          <p:nvPr/>
        </p:nvSpPr>
        <p:spPr>
          <a:xfrm>
            <a:off x="8096780" y="0"/>
            <a:ext cx="4095900" cy="3429000"/>
          </a:xfrm>
          <a:prstGeom prst="rect">
            <a:avLst/>
          </a:prstGeom>
          <a:solidFill>
            <a:srgbClr val="EB8C00"/>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0" name="Google Shape;630;p82"/>
          <p:cNvSpPr txBox="1">
            <a:spLocks noGrp="1"/>
          </p:cNvSpPr>
          <p:nvPr>
            <p:ph type="ctrTitle"/>
          </p:nvPr>
        </p:nvSpPr>
        <p:spPr>
          <a:xfrm>
            <a:off x="442941" y="428582"/>
            <a:ext cx="7418700" cy="26514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700"/>
              <a:buFont typeface="Georgia"/>
              <a:buNone/>
              <a:defRPr sz="5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31" name="Google Shape;631;p82"/>
          <p:cNvSpPr txBox="1">
            <a:spLocks noGrp="1"/>
          </p:cNvSpPr>
          <p:nvPr>
            <p:ph type="subTitle" idx="1"/>
          </p:nvPr>
        </p:nvSpPr>
        <p:spPr>
          <a:xfrm>
            <a:off x="442942" y="3748668"/>
            <a:ext cx="54744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pic>
        <p:nvPicPr>
          <p:cNvPr id="632" name="Google Shape;632;p82"/>
          <p:cNvPicPr preferRelativeResize="0"/>
          <p:nvPr/>
        </p:nvPicPr>
        <p:blipFill rotWithShape="1">
          <a:blip r:embed="rId2">
            <a:alphaModFix/>
          </a:blip>
          <a:srcRect/>
          <a:stretch/>
        </p:blipFill>
        <p:spPr>
          <a:xfrm>
            <a:off x="185151" y="5330423"/>
            <a:ext cx="1301298" cy="107424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854"/>
        <p:cNvGrpSpPr/>
        <p:nvPr/>
      </p:nvGrpSpPr>
      <p:grpSpPr>
        <a:xfrm>
          <a:off x="0" y="0"/>
          <a:ext cx="0" cy="0"/>
          <a:chOff x="0" y="0"/>
          <a:chExt cx="0" cy="0"/>
        </a:xfrm>
      </p:grpSpPr>
      <p:sp>
        <p:nvSpPr>
          <p:cNvPr id="855" name="Google Shape;855;p127"/>
          <p:cNvSpPr txBox="1">
            <a:spLocks noGrp="1"/>
          </p:cNvSpPr>
          <p:nvPr>
            <p:ph type="body" idx="1"/>
          </p:nvPr>
        </p:nvSpPr>
        <p:spPr>
          <a:xfrm>
            <a:off x="442942" y="3428660"/>
            <a:ext cx="2560500" cy="27429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56" name="Google Shape;856;p127"/>
          <p:cNvSpPr txBox="1">
            <a:spLocks noGrp="1"/>
          </p:cNvSpPr>
          <p:nvPr>
            <p:ph type="body" idx="2"/>
          </p:nvPr>
        </p:nvSpPr>
        <p:spPr>
          <a:xfrm>
            <a:off x="3359857" y="3428660"/>
            <a:ext cx="2560500" cy="27429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57" name="Google Shape;857;p127"/>
          <p:cNvSpPr txBox="1">
            <a:spLocks noGrp="1"/>
          </p:cNvSpPr>
          <p:nvPr>
            <p:ph type="body" idx="3"/>
          </p:nvPr>
        </p:nvSpPr>
        <p:spPr>
          <a:xfrm>
            <a:off x="6276775" y="3428660"/>
            <a:ext cx="2560500" cy="27429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58" name="Google Shape;858;p127"/>
          <p:cNvSpPr txBox="1">
            <a:spLocks noGrp="1"/>
          </p:cNvSpPr>
          <p:nvPr>
            <p:ph type="body" idx="4"/>
          </p:nvPr>
        </p:nvSpPr>
        <p:spPr>
          <a:xfrm>
            <a:off x="9193691" y="3428660"/>
            <a:ext cx="2560500" cy="27429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59" name="Google Shape;859;p127"/>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60" name="Google Shape;860;p127"/>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861"/>
        <p:cNvGrpSpPr/>
        <p:nvPr/>
      </p:nvGrpSpPr>
      <p:grpSpPr>
        <a:xfrm>
          <a:off x="0" y="0"/>
          <a:ext cx="0" cy="0"/>
          <a:chOff x="0" y="0"/>
          <a:chExt cx="0" cy="0"/>
        </a:xfrm>
      </p:grpSpPr>
      <p:sp>
        <p:nvSpPr>
          <p:cNvPr id="862" name="Google Shape;862;p128"/>
          <p:cNvSpPr/>
          <p:nvPr/>
        </p:nvSpPr>
        <p:spPr>
          <a:xfrm>
            <a:off x="442941" y="2100055"/>
            <a:ext cx="1326000" cy="13287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3" name="Google Shape;863;p128"/>
          <p:cNvSpPr/>
          <p:nvPr/>
        </p:nvSpPr>
        <p:spPr>
          <a:xfrm>
            <a:off x="3359857" y="2100055"/>
            <a:ext cx="1326000" cy="13287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4" name="Google Shape;864;p128"/>
          <p:cNvSpPr/>
          <p:nvPr/>
        </p:nvSpPr>
        <p:spPr>
          <a:xfrm>
            <a:off x="6276773" y="2100055"/>
            <a:ext cx="1326000" cy="13287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5" name="Google Shape;865;p128"/>
          <p:cNvSpPr/>
          <p:nvPr/>
        </p:nvSpPr>
        <p:spPr>
          <a:xfrm>
            <a:off x="9193691" y="2100055"/>
            <a:ext cx="1326000" cy="13287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6" name="Google Shape;866;p128"/>
          <p:cNvSpPr txBox="1">
            <a:spLocks noGrp="1"/>
          </p:cNvSpPr>
          <p:nvPr>
            <p:ph type="body" idx="1"/>
          </p:nvPr>
        </p:nvSpPr>
        <p:spPr>
          <a:xfrm>
            <a:off x="442941" y="3657237"/>
            <a:ext cx="2560500" cy="2514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67" name="Google Shape;867;p128"/>
          <p:cNvSpPr txBox="1">
            <a:spLocks noGrp="1"/>
          </p:cNvSpPr>
          <p:nvPr>
            <p:ph type="body" idx="2"/>
          </p:nvPr>
        </p:nvSpPr>
        <p:spPr>
          <a:xfrm>
            <a:off x="3359857" y="3657237"/>
            <a:ext cx="2560500" cy="2514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68" name="Google Shape;868;p128"/>
          <p:cNvSpPr txBox="1">
            <a:spLocks noGrp="1"/>
          </p:cNvSpPr>
          <p:nvPr>
            <p:ph type="body" idx="3"/>
          </p:nvPr>
        </p:nvSpPr>
        <p:spPr>
          <a:xfrm>
            <a:off x="6276773" y="3657237"/>
            <a:ext cx="2560500" cy="2514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69" name="Google Shape;869;p128"/>
          <p:cNvSpPr txBox="1">
            <a:spLocks noGrp="1"/>
          </p:cNvSpPr>
          <p:nvPr>
            <p:ph type="body" idx="4"/>
          </p:nvPr>
        </p:nvSpPr>
        <p:spPr>
          <a:xfrm>
            <a:off x="9193691" y="3657237"/>
            <a:ext cx="2560500" cy="2514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70" name="Google Shape;870;p128"/>
          <p:cNvSpPr txBox="1">
            <a:spLocks noGrp="1"/>
          </p:cNvSpPr>
          <p:nvPr>
            <p:ph type="title"/>
          </p:nvPr>
        </p:nvSpPr>
        <p:spPr>
          <a:xfrm>
            <a:off x="442942" y="431957"/>
            <a:ext cx="11306700" cy="1386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71" name="Google Shape;871;p128"/>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noFill/>
        <a:effectLst/>
      </p:bgPr>
    </p:bg>
    <p:spTree>
      <p:nvGrpSpPr>
        <p:cNvPr id="1" name="Shape 872"/>
        <p:cNvGrpSpPr/>
        <p:nvPr/>
      </p:nvGrpSpPr>
      <p:grpSpPr>
        <a:xfrm>
          <a:off x="0" y="0"/>
          <a:ext cx="0" cy="0"/>
          <a:chOff x="0" y="0"/>
          <a:chExt cx="0" cy="0"/>
        </a:xfrm>
      </p:grpSpPr>
      <p:sp>
        <p:nvSpPr>
          <p:cNvPr id="873" name="Google Shape;873;p129"/>
          <p:cNvSpPr txBox="1">
            <a:spLocks noGrp="1"/>
          </p:cNvSpPr>
          <p:nvPr>
            <p:ph type="ctrTitle"/>
          </p:nvPr>
        </p:nvSpPr>
        <p:spPr>
          <a:xfrm>
            <a:off x="442942" y="428582"/>
            <a:ext cx="5474400" cy="2428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600"/>
              <a:buFont typeface="Georgia"/>
              <a:buNone/>
              <a:defRPr sz="56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74" name="Google Shape;874;p129"/>
          <p:cNvSpPr/>
          <p:nvPr/>
        </p:nvSpPr>
        <p:spPr>
          <a:xfrm>
            <a:off x="5334350" y="0"/>
            <a:ext cx="6858300" cy="6857400"/>
          </a:xfrm>
          <a:prstGeom prst="rect">
            <a:avLst/>
          </a:prstGeom>
          <a:no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5" name="Google Shape;875;p129"/>
          <p:cNvSpPr txBox="1">
            <a:spLocks noGrp="1"/>
          </p:cNvSpPr>
          <p:nvPr>
            <p:ph type="body" idx="1"/>
          </p:nvPr>
        </p:nvSpPr>
        <p:spPr>
          <a:xfrm>
            <a:off x="442941" y="5259079"/>
            <a:ext cx="11306700" cy="1451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endParaRPr/>
          </a:p>
        </p:txBody>
      </p:sp>
      <p:sp>
        <p:nvSpPr>
          <p:cNvPr id="876" name="Google Shape;876;p129"/>
          <p:cNvSpPr/>
          <p:nvPr/>
        </p:nvSpPr>
        <p:spPr>
          <a:xfrm>
            <a:off x="5334350" y="0"/>
            <a:ext cx="6858300" cy="6857400"/>
          </a:xfrm>
          <a:prstGeom prst="rect">
            <a:avLst/>
          </a:prstGeom>
          <a:noFill/>
          <a:ln>
            <a:noFill/>
          </a:ln>
        </p:spPr>
        <p:txBody>
          <a:bodyPr spcFirstLastPara="1" wrap="square" lIns="87050" tIns="43500" rIns="87050" bIns="43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877"/>
        <p:cNvGrpSpPr/>
        <p:nvPr/>
      </p:nvGrpSpPr>
      <p:grpSpPr>
        <a:xfrm>
          <a:off x="0" y="0"/>
          <a:ext cx="0" cy="0"/>
          <a:chOff x="0" y="0"/>
          <a:chExt cx="0" cy="0"/>
        </a:xfrm>
      </p:grpSpPr>
      <p:grpSp>
        <p:nvGrpSpPr>
          <p:cNvPr id="878" name="Google Shape;878;p130"/>
          <p:cNvGrpSpPr/>
          <p:nvPr/>
        </p:nvGrpSpPr>
        <p:grpSpPr>
          <a:xfrm>
            <a:off x="0" y="0"/>
            <a:ext cx="8914993" cy="6857315"/>
            <a:chOff x="0" y="0"/>
            <a:chExt cx="8914102" cy="6858001"/>
          </a:xfrm>
        </p:grpSpPr>
        <p:sp>
          <p:nvSpPr>
            <p:cNvPr id="879" name="Google Shape;879;p13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80" name="Google Shape;880;p13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881" name="Google Shape;881;p130"/>
          <p:cNvSpPr txBox="1">
            <a:spLocks noGrp="1"/>
          </p:cNvSpPr>
          <p:nvPr>
            <p:ph type="ctrTitle"/>
          </p:nvPr>
        </p:nvSpPr>
        <p:spPr>
          <a:xfrm>
            <a:off x="442942" y="1009085"/>
            <a:ext cx="5259300" cy="2419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800"/>
              <a:buFont typeface="Georgia"/>
              <a:buNone/>
              <a:defRPr sz="4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82" name="Google Shape;882;p130"/>
          <p:cNvSpPr txBox="1">
            <a:spLocks noGrp="1"/>
          </p:cNvSpPr>
          <p:nvPr>
            <p:ph type="subTitle" idx="1"/>
          </p:nvPr>
        </p:nvSpPr>
        <p:spPr>
          <a:xfrm>
            <a:off x="442942" y="3748668"/>
            <a:ext cx="52593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883"/>
        <p:cNvGrpSpPr/>
        <p:nvPr/>
      </p:nvGrpSpPr>
      <p:grpSpPr>
        <a:xfrm>
          <a:off x="0" y="0"/>
          <a:ext cx="0" cy="0"/>
          <a:chOff x="0" y="0"/>
          <a:chExt cx="0" cy="0"/>
        </a:xfrm>
      </p:grpSpPr>
      <p:sp>
        <p:nvSpPr>
          <p:cNvPr id="884" name="Google Shape;884;p131"/>
          <p:cNvSpPr txBox="1">
            <a:spLocks noGrp="1"/>
          </p:cNvSpPr>
          <p:nvPr>
            <p:ph type="body" idx="1"/>
          </p:nvPr>
        </p:nvSpPr>
        <p:spPr>
          <a:xfrm>
            <a:off x="442942" y="2103230"/>
            <a:ext cx="113067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85" name="Google Shape;885;p131"/>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86" name="Google Shape;886;p131"/>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87" name="Google Shape;887;p131"/>
          <p:cNvSpPr txBox="1">
            <a:spLocks noGrp="1"/>
          </p:cNvSpPr>
          <p:nvPr>
            <p:ph type="subTitle" idx="2"/>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888"/>
        <p:cNvGrpSpPr/>
        <p:nvPr/>
      </p:nvGrpSpPr>
      <p:grpSpPr>
        <a:xfrm>
          <a:off x="0" y="0"/>
          <a:ext cx="0" cy="0"/>
          <a:chOff x="0" y="0"/>
          <a:chExt cx="0" cy="0"/>
        </a:xfrm>
      </p:grpSpPr>
      <p:sp>
        <p:nvSpPr>
          <p:cNvPr id="889" name="Google Shape;889;p132"/>
          <p:cNvSpPr txBox="1">
            <a:spLocks noGrp="1"/>
          </p:cNvSpPr>
          <p:nvPr>
            <p:ph type="body" idx="1"/>
          </p:nvPr>
        </p:nvSpPr>
        <p:spPr>
          <a:xfrm>
            <a:off x="442942"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90" name="Google Shape;890;p132"/>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91" name="Google Shape;891;p132"/>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92" name="Google Shape;892;p132"/>
          <p:cNvSpPr txBox="1">
            <a:spLocks noGrp="1"/>
          </p:cNvSpPr>
          <p:nvPr>
            <p:ph type="subTitle" idx="2"/>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893"/>
        <p:cNvGrpSpPr/>
        <p:nvPr/>
      </p:nvGrpSpPr>
      <p:grpSpPr>
        <a:xfrm>
          <a:off x="0" y="0"/>
          <a:ext cx="0" cy="0"/>
          <a:chOff x="0" y="0"/>
          <a:chExt cx="0" cy="0"/>
        </a:xfrm>
      </p:grpSpPr>
      <p:sp>
        <p:nvSpPr>
          <p:cNvPr id="894" name="Google Shape;894;p133"/>
          <p:cNvSpPr txBox="1">
            <a:spLocks noGrp="1"/>
          </p:cNvSpPr>
          <p:nvPr>
            <p:ph type="body" idx="1"/>
          </p:nvPr>
        </p:nvSpPr>
        <p:spPr>
          <a:xfrm>
            <a:off x="442942" y="2103230"/>
            <a:ext cx="54744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95" name="Google Shape;895;p133"/>
          <p:cNvSpPr txBox="1">
            <a:spLocks noGrp="1"/>
          </p:cNvSpPr>
          <p:nvPr>
            <p:ph type="body" idx="2"/>
          </p:nvPr>
        </p:nvSpPr>
        <p:spPr>
          <a:xfrm>
            <a:off x="6275799" y="2103229"/>
            <a:ext cx="54744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96" name="Google Shape;896;p133"/>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97" name="Google Shape;897;p133"/>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98" name="Google Shape;898;p133"/>
          <p:cNvSpPr txBox="1">
            <a:spLocks noGrp="1"/>
          </p:cNvSpPr>
          <p:nvPr>
            <p:ph type="subTitle" idx="3"/>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899"/>
        <p:cNvGrpSpPr/>
        <p:nvPr/>
      </p:nvGrpSpPr>
      <p:grpSpPr>
        <a:xfrm>
          <a:off x="0" y="0"/>
          <a:ext cx="0" cy="0"/>
          <a:chOff x="0" y="0"/>
          <a:chExt cx="0" cy="0"/>
        </a:xfrm>
      </p:grpSpPr>
      <p:sp>
        <p:nvSpPr>
          <p:cNvPr id="900" name="Google Shape;900;p134"/>
          <p:cNvSpPr/>
          <p:nvPr/>
        </p:nvSpPr>
        <p:spPr>
          <a:xfrm>
            <a:off x="6096400" y="0"/>
            <a:ext cx="6096600" cy="68574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1" name="Google Shape;901;p134"/>
          <p:cNvSpPr txBox="1">
            <a:spLocks noGrp="1"/>
          </p:cNvSpPr>
          <p:nvPr>
            <p:ph type="body" idx="1"/>
          </p:nvPr>
        </p:nvSpPr>
        <p:spPr>
          <a:xfrm>
            <a:off x="442942" y="2103230"/>
            <a:ext cx="53184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02" name="Google Shape;902;p134"/>
          <p:cNvSpPr txBox="1">
            <a:spLocks noGrp="1"/>
          </p:cNvSpPr>
          <p:nvPr>
            <p:ph type="title"/>
          </p:nvPr>
        </p:nvSpPr>
        <p:spPr>
          <a:xfrm>
            <a:off x="442942" y="430471"/>
            <a:ext cx="53184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03" name="Google Shape;903;p134"/>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04" name="Google Shape;904;p134"/>
          <p:cNvSpPr txBox="1">
            <a:spLocks noGrp="1"/>
          </p:cNvSpPr>
          <p:nvPr>
            <p:ph type="subTitle" idx="2"/>
          </p:nvPr>
        </p:nvSpPr>
        <p:spPr>
          <a:xfrm>
            <a:off x="442941" y="933340"/>
            <a:ext cx="53184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905"/>
        <p:cNvGrpSpPr/>
        <p:nvPr/>
      </p:nvGrpSpPr>
      <p:grpSpPr>
        <a:xfrm>
          <a:off x="0" y="0"/>
          <a:ext cx="0" cy="0"/>
          <a:chOff x="0" y="0"/>
          <a:chExt cx="0" cy="0"/>
        </a:xfrm>
      </p:grpSpPr>
      <p:sp>
        <p:nvSpPr>
          <p:cNvPr id="906" name="Google Shape;906;p135"/>
          <p:cNvSpPr txBox="1">
            <a:spLocks noGrp="1"/>
          </p:cNvSpPr>
          <p:nvPr>
            <p:ph type="body" idx="1"/>
          </p:nvPr>
        </p:nvSpPr>
        <p:spPr>
          <a:xfrm>
            <a:off x="442942" y="2103231"/>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07" name="Google Shape;907;p135"/>
          <p:cNvSpPr txBox="1">
            <a:spLocks noGrp="1"/>
          </p:cNvSpPr>
          <p:nvPr>
            <p:ph type="body" idx="2"/>
          </p:nvPr>
        </p:nvSpPr>
        <p:spPr>
          <a:xfrm>
            <a:off x="4332571" y="2103231"/>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08" name="Google Shape;908;p135"/>
          <p:cNvSpPr txBox="1">
            <a:spLocks noGrp="1"/>
          </p:cNvSpPr>
          <p:nvPr>
            <p:ph type="body" idx="3"/>
          </p:nvPr>
        </p:nvSpPr>
        <p:spPr>
          <a:xfrm>
            <a:off x="8220614" y="2103231"/>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09" name="Google Shape;909;p135"/>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10" name="Google Shape;910;p135"/>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11" name="Google Shape;911;p135"/>
          <p:cNvSpPr txBox="1">
            <a:spLocks noGrp="1"/>
          </p:cNvSpPr>
          <p:nvPr>
            <p:ph type="subTitle" idx="4"/>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912"/>
        <p:cNvGrpSpPr/>
        <p:nvPr/>
      </p:nvGrpSpPr>
      <p:grpSpPr>
        <a:xfrm>
          <a:off x="0" y="0"/>
          <a:ext cx="0" cy="0"/>
          <a:chOff x="0" y="0"/>
          <a:chExt cx="0" cy="0"/>
        </a:xfrm>
      </p:grpSpPr>
      <p:sp>
        <p:nvSpPr>
          <p:cNvPr id="913" name="Google Shape;913;p136"/>
          <p:cNvSpPr txBox="1">
            <a:spLocks noGrp="1"/>
          </p:cNvSpPr>
          <p:nvPr>
            <p:ph type="body" idx="1"/>
          </p:nvPr>
        </p:nvSpPr>
        <p:spPr>
          <a:xfrm>
            <a:off x="442942" y="2103230"/>
            <a:ext cx="25560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14" name="Google Shape;914;p136"/>
          <p:cNvSpPr txBox="1">
            <a:spLocks noGrp="1"/>
          </p:cNvSpPr>
          <p:nvPr>
            <p:ph type="body" idx="2"/>
          </p:nvPr>
        </p:nvSpPr>
        <p:spPr>
          <a:xfrm>
            <a:off x="3360833" y="2103230"/>
            <a:ext cx="25560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15" name="Google Shape;915;p136"/>
          <p:cNvSpPr txBox="1">
            <a:spLocks noGrp="1"/>
          </p:cNvSpPr>
          <p:nvPr>
            <p:ph type="body" idx="3"/>
          </p:nvPr>
        </p:nvSpPr>
        <p:spPr>
          <a:xfrm>
            <a:off x="6275799" y="2103230"/>
            <a:ext cx="25560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16" name="Google Shape;916;p136"/>
          <p:cNvSpPr txBox="1">
            <a:spLocks noGrp="1"/>
          </p:cNvSpPr>
          <p:nvPr>
            <p:ph type="body" idx="4"/>
          </p:nvPr>
        </p:nvSpPr>
        <p:spPr>
          <a:xfrm>
            <a:off x="9190766" y="2103230"/>
            <a:ext cx="25560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17" name="Google Shape;917;p136"/>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18" name="Google Shape;918;p136"/>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19" name="Google Shape;919;p136"/>
          <p:cNvSpPr txBox="1">
            <a:spLocks noGrp="1"/>
          </p:cNvSpPr>
          <p:nvPr>
            <p:ph type="subTitle" idx="5"/>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633"/>
        <p:cNvGrpSpPr/>
        <p:nvPr/>
      </p:nvGrpSpPr>
      <p:grpSpPr>
        <a:xfrm>
          <a:off x="0" y="0"/>
          <a:ext cx="0" cy="0"/>
          <a:chOff x="0" y="0"/>
          <a:chExt cx="0" cy="0"/>
        </a:xfrm>
      </p:grpSpPr>
      <p:sp>
        <p:nvSpPr>
          <p:cNvPr id="634" name="Google Shape;634;p83"/>
          <p:cNvSpPr/>
          <p:nvPr/>
        </p:nvSpPr>
        <p:spPr>
          <a:xfrm>
            <a:off x="0" y="0"/>
            <a:ext cx="8097300" cy="3429000"/>
          </a:xfrm>
          <a:prstGeom prst="rect">
            <a:avLst/>
          </a:prstGeom>
          <a:solidFill>
            <a:srgbClr val="7D7D7D"/>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5" name="Google Shape;635;p83"/>
          <p:cNvSpPr/>
          <p:nvPr/>
        </p:nvSpPr>
        <p:spPr>
          <a:xfrm>
            <a:off x="0" y="3428660"/>
            <a:ext cx="8097300" cy="1143300"/>
          </a:xfrm>
          <a:prstGeom prst="rect">
            <a:avLst/>
          </a:prstGeom>
          <a:solidFill>
            <a:srgbClr val="464646"/>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6" name="Google Shape;636;p83"/>
          <p:cNvSpPr/>
          <p:nvPr/>
        </p:nvSpPr>
        <p:spPr>
          <a:xfrm>
            <a:off x="8096780" y="0"/>
            <a:ext cx="4095900" cy="34290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7" name="Google Shape;637;p83"/>
          <p:cNvSpPr txBox="1">
            <a:spLocks noGrp="1"/>
          </p:cNvSpPr>
          <p:nvPr>
            <p:ph type="ctrTitle"/>
          </p:nvPr>
        </p:nvSpPr>
        <p:spPr>
          <a:xfrm>
            <a:off x="442941" y="428582"/>
            <a:ext cx="7418700" cy="26514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700"/>
              <a:buFont typeface="Georgia"/>
              <a:buNone/>
              <a:defRPr sz="5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38" name="Google Shape;638;p83"/>
          <p:cNvSpPr txBox="1">
            <a:spLocks noGrp="1"/>
          </p:cNvSpPr>
          <p:nvPr>
            <p:ph type="subTitle" idx="1"/>
          </p:nvPr>
        </p:nvSpPr>
        <p:spPr>
          <a:xfrm>
            <a:off x="442942" y="3748668"/>
            <a:ext cx="54777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pic>
        <p:nvPicPr>
          <p:cNvPr id="639" name="Google Shape;639;p83"/>
          <p:cNvPicPr preferRelativeResize="0"/>
          <p:nvPr/>
        </p:nvPicPr>
        <p:blipFill rotWithShape="1">
          <a:blip r:embed="rId2">
            <a:alphaModFix/>
          </a:blip>
          <a:srcRect/>
          <a:stretch/>
        </p:blipFill>
        <p:spPr>
          <a:xfrm>
            <a:off x="185151" y="5330423"/>
            <a:ext cx="1301298" cy="107424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920"/>
        <p:cNvGrpSpPr/>
        <p:nvPr/>
      </p:nvGrpSpPr>
      <p:grpSpPr>
        <a:xfrm>
          <a:off x="0" y="0"/>
          <a:ext cx="0" cy="0"/>
          <a:chOff x="0" y="0"/>
          <a:chExt cx="0" cy="0"/>
        </a:xfrm>
      </p:grpSpPr>
      <p:sp>
        <p:nvSpPr>
          <p:cNvPr id="921" name="Google Shape;921;p137"/>
          <p:cNvSpPr txBox="1">
            <a:spLocks noGrp="1"/>
          </p:cNvSpPr>
          <p:nvPr>
            <p:ph type="body" idx="1"/>
          </p:nvPr>
        </p:nvSpPr>
        <p:spPr>
          <a:xfrm>
            <a:off x="442942"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22" name="Google Shape;922;p137"/>
          <p:cNvSpPr txBox="1">
            <a:spLocks noGrp="1"/>
          </p:cNvSpPr>
          <p:nvPr>
            <p:ph type="body" idx="2"/>
          </p:nvPr>
        </p:nvSpPr>
        <p:spPr>
          <a:xfrm>
            <a:off x="2777227"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23" name="Google Shape;923;p137"/>
          <p:cNvSpPr txBox="1">
            <a:spLocks noGrp="1"/>
          </p:cNvSpPr>
          <p:nvPr>
            <p:ph type="body" idx="3"/>
          </p:nvPr>
        </p:nvSpPr>
        <p:spPr>
          <a:xfrm>
            <a:off x="5111512"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24" name="Google Shape;924;p137"/>
          <p:cNvSpPr txBox="1">
            <a:spLocks noGrp="1"/>
          </p:cNvSpPr>
          <p:nvPr>
            <p:ph type="body" idx="4"/>
          </p:nvPr>
        </p:nvSpPr>
        <p:spPr>
          <a:xfrm>
            <a:off x="7445797"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25" name="Google Shape;925;p137"/>
          <p:cNvSpPr txBox="1">
            <a:spLocks noGrp="1"/>
          </p:cNvSpPr>
          <p:nvPr>
            <p:ph type="body" idx="5"/>
          </p:nvPr>
        </p:nvSpPr>
        <p:spPr>
          <a:xfrm>
            <a:off x="9780084" y="2103230"/>
            <a:ext cx="19731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26" name="Google Shape;926;p137"/>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27" name="Google Shape;927;p137"/>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28" name="Google Shape;928;p137"/>
          <p:cNvSpPr txBox="1">
            <a:spLocks noGrp="1"/>
          </p:cNvSpPr>
          <p:nvPr>
            <p:ph type="subTitle" idx="6"/>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929"/>
        <p:cNvGrpSpPr/>
        <p:nvPr/>
      </p:nvGrpSpPr>
      <p:grpSpPr>
        <a:xfrm>
          <a:off x="0" y="0"/>
          <a:ext cx="0" cy="0"/>
          <a:chOff x="0" y="0"/>
          <a:chExt cx="0" cy="0"/>
        </a:xfrm>
      </p:grpSpPr>
      <p:sp>
        <p:nvSpPr>
          <p:cNvPr id="930" name="Google Shape;930;p138"/>
          <p:cNvSpPr/>
          <p:nvPr/>
        </p:nvSpPr>
        <p:spPr>
          <a:xfrm>
            <a:off x="442940" y="2100055"/>
            <a:ext cx="3529200" cy="30171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1" name="Google Shape;931;p138"/>
          <p:cNvSpPr/>
          <p:nvPr/>
        </p:nvSpPr>
        <p:spPr>
          <a:xfrm>
            <a:off x="4331777" y="2100055"/>
            <a:ext cx="3529200" cy="30171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2" name="Google Shape;932;p138"/>
          <p:cNvSpPr/>
          <p:nvPr/>
        </p:nvSpPr>
        <p:spPr>
          <a:xfrm>
            <a:off x="8220613" y="2100055"/>
            <a:ext cx="3529200" cy="30171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3" name="Google Shape;933;p138"/>
          <p:cNvSpPr txBox="1">
            <a:spLocks noGrp="1"/>
          </p:cNvSpPr>
          <p:nvPr>
            <p:ph type="body" idx="1"/>
          </p:nvPr>
        </p:nvSpPr>
        <p:spPr>
          <a:xfrm>
            <a:off x="442942" y="5279502"/>
            <a:ext cx="3529200" cy="8925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34" name="Google Shape;934;p138"/>
          <p:cNvSpPr txBox="1">
            <a:spLocks noGrp="1"/>
          </p:cNvSpPr>
          <p:nvPr>
            <p:ph type="body" idx="2"/>
          </p:nvPr>
        </p:nvSpPr>
        <p:spPr>
          <a:xfrm>
            <a:off x="4331778" y="5279502"/>
            <a:ext cx="3529200" cy="8925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35" name="Google Shape;935;p138"/>
          <p:cNvSpPr txBox="1">
            <a:spLocks noGrp="1"/>
          </p:cNvSpPr>
          <p:nvPr>
            <p:ph type="body" idx="3"/>
          </p:nvPr>
        </p:nvSpPr>
        <p:spPr>
          <a:xfrm>
            <a:off x="8220614" y="5279502"/>
            <a:ext cx="3529200" cy="8925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36" name="Google Shape;936;p138"/>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37" name="Google Shape;937;p138"/>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38" name="Google Shape;938;p138"/>
          <p:cNvSpPr txBox="1">
            <a:spLocks noGrp="1"/>
          </p:cNvSpPr>
          <p:nvPr>
            <p:ph type="subTitle" idx="4"/>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939"/>
        <p:cNvGrpSpPr/>
        <p:nvPr/>
      </p:nvGrpSpPr>
      <p:grpSpPr>
        <a:xfrm>
          <a:off x="0" y="0"/>
          <a:ext cx="0" cy="0"/>
          <a:chOff x="0" y="0"/>
          <a:chExt cx="0" cy="0"/>
        </a:xfrm>
      </p:grpSpPr>
      <p:sp>
        <p:nvSpPr>
          <p:cNvPr id="940" name="Google Shape;940;p139"/>
          <p:cNvSpPr txBox="1">
            <a:spLocks noGrp="1"/>
          </p:cNvSpPr>
          <p:nvPr>
            <p:ph type="body" idx="1"/>
          </p:nvPr>
        </p:nvSpPr>
        <p:spPr>
          <a:xfrm>
            <a:off x="442942" y="3428660"/>
            <a:ext cx="2560500" cy="27429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41" name="Google Shape;941;p139"/>
          <p:cNvSpPr txBox="1">
            <a:spLocks noGrp="1"/>
          </p:cNvSpPr>
          <p:nvPr>
            <p:ph type="body" idx="2"/>
          </p:nvPr>
        </p:nvSpPr>
        <p:spPr>
          <a:xfrm>
            <a:off x="3358418" y="3428660"/>
            <a:ext cx="2560500" cy="27429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42" name="Google Shape;942;p139"/>
          <p:cNvSpPr txBox="1">
            <a:spLocks noGrp="1"/>
          </p:cNvSpPr>
          <p:nvPr>
            <p:ph type="body" idx="3"/>
          </p:nvPr>
        </p:nvSpPr>
        <p:spPr>
          <a:xfrm>
            <a:off x="6273893" y="3428660"/>
            <a:ext cx="2560500" cy="27429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43" name="Google Shape;943;p139"/>
          <p:cNvSpPr txBox="1">
            <a:spLocks noGrp="1"/>
          </p:cNvSpPr>
          <p:nvPr>
            <p:ph type="body" idx="4"/>
          </p:nvPr>
        </p:nvSpPr>
        <p:spPr>
          <a:xfrm>
            <a:off x="9189369" y="3428660"/>
            <a:ext cx="2560500" cy="27429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3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44" name="Google Shape;944;p139"/>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45" name="Google Shape;945;p139"/>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46" name="Google Shape;946;p139"/>
          <p:cNvSpPr txBox="1">
            <a:spLocks noGrp="1"/>
          </p:cNvSpPr>
          <p:nvPr>
            <p:ph type="subTitle" idx="5"/>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947"/>
        <p:cNvGrpSpPr/>
        <p:nvPr/>
      </p:nvGrpSpPr>
      <p:grpSpPr>
        <a:xfrm>
          <a:off x="0" y="0"/>
          <a:ext cx="0" cy="0"/>
          <a:chOff x="0" y="0"/>
          <a:chExt cx="0" cy="0"/>
        </a:xfrm>
      </p:grpSpPr>
      <p:sp>
        <p:nvSpPr>
          <p:cNvPr id="948" name="Google Shape;948;p140"/>
          <p:cNvSpPr/>
          <p:nvPr/>
        </p:nvSpPr>
        <p:spPr>
          <a:xfrm>
            <a:off x="442941" y="2100055"/>
            <a:ext cx="1326000" cy="13287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9" name="Google Shape;949;p140"/>
          <p:cNvSpPr/>
          <p:nvPr/>
        </p:nvSpPr>
        <p:spPr>
          <a:xfrm>
            <a:off x="3359857" y="2100055"/>
            <a:ext cx="1326000" cy="13287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0" name="Google Shape;950;p140"/>
          <p:cNvSpPr/>
          <p:nvPr/>
        </p:nvSpPr>
        <p:spPr>
          <a:xfrm>
            <a:off x="6276773" y="2100055"/>
            <a:ext cx="1326000" cy="13287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1" name="Google Shape;951;p140"/>
          <p:cNvSpPr/>
          <p:nvPr/>
        </p:nvSpPr>
        <p:spPr>
          <a:xfrm>
            <a:off x="9193691" y="2100055"/>
            <a:ext cx="1326000" cy="13287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2" name="Google Shape;952;p140"/>
          <p:cNvSpPr txBox="1">
            <a:spLocks noGrp="1"/>
          </p:cNvSpPr>
          <p:nvPr>
            <p:ph type="body" idx="1"/>
          </p:nvPr>
        </p:nvSpPr>
        <p:spPr>
          <a:xfrm>
            <a:off x="442941" y="3657237"/>
            <a:ext cx="2560500" cy="2514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3" name="Google Shape;953;p140"/>
          <p:cNvSpPr txBox="1">
            <a:spLocks noGrp="1"/>
          </p:cNvSpPr>
          <p:nvPr>
            <p:ph type="body" idx="2"/>
          </p:nvPr>
        </p:nvSpPr>
        <p:spPr>
          <a:xfrm>
            <a:off x="3358417" y="3657237"/>
            <a:ext cx="2560500" cy="2514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4" name="Google Shape;954;p140"/>
          <p:cNvSpPr txBox="1">
            <a:spLocks noGrp="1"/>
          </p:cNvSpPr>
          <p:nvPr>
            <p:ph type="body" idx="3"/>
          </p:nvPr>
        </p:nvSpPr>
        <p:spPr>
          <a:xfrm>
            <a:off x="6273893" y="3657237"/>
            <a:ext cx="2560500" cy="2514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5" name="Google Shape;955;p140"/>
          <p:cNvSpPr txBox="1">
            <a:spLocks noGrp="1"/>
          </p:cNvSpPr>
          <p:nvPr>
            <p:ph type="body" idx="4"/>
          </p:nvPr>
        </p:nvSpPr>
        <p:spPr>
          <a:xfrm>
            <a:off x="9189369" y="3657237"/>
            <a:ext cx="2560500" cy="2514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6" name="Google Shape;956;p140"/>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57" name="Google Shape;957;p140"/>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58" name="Google Shape;958;p140"/>
          <p:cNvSpPr txBox="1">
            <a:spLocks noGrp="1"/>
          </p:cNvSpPr>
          <p:nvPr>
            <p:ph type="subTitle" idx="5"/>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959"/>
        <p:cNvGrpSpPr/>
        <p:nvPr/>
      </p:nvGrpSpPr>
      <p:grpSpPr>
        <a:xfrm>
          <a:off x="0" y="0"/>
          <a:ext cx="0" cy="0"/>
          <a:chOff x="0" y="0"/>
          <a:chExt cx="0" cy="0"/>
        </a:xfrm>
      </p:grpSpPr>
      <p:sp>
        <p:nvSpPr>
          <p:cNvPr id="960" name="Google Shape;960;p141"/>
          <p:cNvSpPr txBox="1">
            <a:spLocks noGrp="1"/>
          </p:cNvSpPr>
          <p:nvPr>
            <p:ph type="body" idx="1"/>
          </p:nvPr>
        </p:nvSpPr>
        <p:spPr>
          <a:xfrm>
            <a:off x="442942" y="2103230"/>
            <a:ext cx="35292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61" name="Google Shape;961;p141"/>
          <p:cNvSpPr txBox="1">
            <a:spLocks noGrp="1"/>
          </p:cNvSpPr>
          <p:nvPr>
            <p:ph type="title"/>
          </p:nvPr>
        </p:nvSpPr>
        <p:spPr>
          <a:xfrm>
            <a:off x="442942" y="430471"/>
            <a:ext cx="113067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62" name="Google Shape;962;p141"/>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63" name="Google Shape;963;p141"/>
          <p:cNvSpPr txBox="1">
            <a:spLocks noGrp="1"/>
          </p:cNvSpPr>
          <p:nvPr>
            <p:ph type="subTitle" idx="2"/>
          </p:nvPr>
        </p:nvSpPr>
        <p:spPr>
          <a:xfrm>
            <a:off x="442941" y="933340"/>
            <a:ext cx="11306700" cy="886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964"/>
        <p:cNvGrpSpPr/>
        <p:nvPr/>
      </p:nvGrpSpPr>
      <p:grpSpPr>
        <a:xfrm>
          <a:off x="0" y="0"/>
          <a:ext cx="0" cy="0"/>
          <a:chOff x="0" y="0"/>
          <a:chExt cx="0" cy="0"/>
        </a:xfrm>
      </p:grpSpPr>
      <p:sp>
        <p:nvSpPr>
          <p:cNvPr id="965" name="Google Shape;965;p142"/>
          <p:cNvSpPr txBox="1">
            <a:spLocks noGrp="1"/>
          </p:cNvSpPr>
          <p:nvPr>
            <p:ph type="title"/>
          </p:nvPr>
        </p:nvSpPr>
        <p:spPr>
          <a:xfrm>
            <a:off x="442942" y="428582"/>
            <a:ext cx="1374900" cy="1965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3700"/>
              <a:buFont typeface="Arial"/>
              <a:buNone/>
              <a:defRPr sz="137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6"/>
        <p:cNvGrpSpPr/>
        <p:nvPr/>
      </p:nvGrpSpPr>
      <p:grpSpPr>
        <a:xfrm>
          <a:off x="0" y="0"/>
          <a:ext cx="0" cy="0"/>
          <a:chOff x="0" y="0"/>
          <a:chExt cx="0" cy="0"/>
        </a:xfrm>
      </p:grpSpPr>
      <p:sp>
        <p:nvSpPr>
          <p:cNvPr id="967" name="Google Shape;967;p143"/>
          <p:cNvSpPr txBox="1">
            <a:spLocks noGrp="1"/>
          </p:cNvSpPr>
          <p:nvPr>
            <p:ph type="sldNum" idx="12"/>
          </p:nvPr>
        </p:nvSpPr>
        <p:spPr>
          <a:xfrm>
            <a:off x="8219028" y="6491596"/>
            <a:ext cx="35313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1_Title Slide 1">
  <p:cSld name="1_Title Slide 1">
    <p:bg>
      <p:bgPr>
        <a:solidFill>
          <a:schemeClr val="lt1"/>
        </a:solidFill>
        <a:effectLst/>
      </p:bgPr>
    </p:bg>
    <p:spTree>
      <p:nvGrpSpPr>
        <p:cNvPr id="1" name="Shape 968"/>
        <p:cNvGrpSpPr/>
        <p:nvPr/>
      </p:nvGrpSpPr>
      <p:grpSpPr>
        <a:xfrm>
          <a:off x="0" y="0"/>
          <a:ext cx="0" cy="0"/>
          <a:chOff x="0" y="0"/>
          <a:chExt cx="0" cy="0"/>
        </a:xfrm>
      </p:grpSpPr>
      <p:sp>
        <p:nvSpPr>
          <p:cNvPr id="969" name="Google Shape;969;p144"/>
          <p:cNvSpPr txBox="1">
            <a:spLocks noGrp="1"/>
          </p:cNvSpPr>
          <p:nvPr>
            <p:ph type="ctrTitle"/>
          </p:nvPr>
        </p:nvSpPr>
        <p:spPr>
          <a:xfrm>
            <a:off x="609602" y="457200"/>
            <a:ext cx="5307000" cy="25146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4400"/>
              <a:buFont typeface="Georgia"/>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0" name="Google Shape;970;p144"/>
          <p:cNvSpPr txBox="1">
            <a:spLocks noGrp="1"/>
          </p:cNvSpPr>
          <p:nvPr>
            <p:ph type="subTitle" idx="1"/>
          </p:nvPr>
        </p:nvSpPr>
        <p:spPr>
          <a:xfrm>
            <a:off x="609600" y="3749040"/>
            <a:ext cx="53070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400"/>
              <a:buNone/>
              <a:defRPr sz="1400" b="0">
                <a:solidFill>
                  <a:schemeClr val="lt1"/>
                </a:solidFill>
              </a:defRPr>
            </a:lvl1pPr>
            <a:lvl2pPr lvl="1" algn="l" rtl="0">
              <a:lnSpc>
                <a:spcPct val="100000"/>
              </a:lnSpc>
              <a:spcBef>
                <a:spcPts val="0"/>
              </a:spcBef>
              <a:spcAft>
                <a:spcPts val="0"/>
              </a:spcAft>
              <a:buClr>
                <a:schemeClr val="lt1"/>
              </a:buClr>
              <a:buSzPts val="1400"/>
              <a:buNone/>
              <a:defRPr sz="1400">
                <a:solidFill>
                  <a:schemeClr val="lt1"/>
                </a:solidFill>
              </a:defRPr>
            </a:lvl2pPr>
            <a:lvl3pPr lvl="2" algn="l" rtl="0">
              <a:lnSpc>
                <a:spcPct val="100000"/>
              </a:lnSpc>
              <a:spcBef>
                <a:spcPts val="0"/>
              </a:spcBef>
              <a:spcAft>
                <a:spcPts val="0"/>
              </a:spcAft>
              <a:buClr>
                <a:schemeClr val="lt1"/>
              </a:buClr>
              <a:buSzPts val="1400"/>
              <a:buNone/>
              <a:defRPr sz="1400">
                <a:solidFill>
                  <a:schemeClr val="lt1"/>
                </a:solidFill>
              </a:defRPr>
            </a:lvl3pPr>
            <a:lvl4pPr lvl="3" algn="l" rtl="0">
              <a:lnSpc>
                <a:spcPct val="100000"/>
              </a:lnSpc>
              <a:spcBef>
                <a:spcPts val="0"/>
              </a:spcBef>
              <a:spcAft>
                <a:spcPts val="0"/>
              </a:spcAft>
              <a:buClr>
                <a:schemeClr val="lt1"/>
              </a:buClr>
              <a:buSzPts val="1400"/>
              <a:buNone/>
              <a:defRPr sz="1400">
                <a:solidFill>
                  <a:schemeClr val="lt1"/>
                </a:solidFill>
              </a:defRPr>
            </a:lvl4pPr>
            <a:lvl5pPr lvl="4" algn="l" rtl="0">
              <a:lnSpc>
                <a:spcPct val="100000"/>
              </a:lnSpc>
              <a:spcBef>
                <a:spcPts val="0"/>
              </a:spcBef>
              <a:spcAft>
                <a:spcPts val="0"/>
              </a:spcAft>
              <a:buClr>
                <a:schemeClr val="lt1"/>
              </a:buClr>
              <a:buSzPts val="1400"/>
              <a:buNone/>
              <a:defRPr sz="1400">
                <a:solidFill>
                  <a:schemeClr val="lt1"/>
                </a:solidFill>
              </a:defRPr>
            </a:lvl5pPr>
            <a:lvl6pPr lvl="5" algn="l" rtl="0">
              <a:lnSpc>
                <a:spcPct val="100000"/>
              </a:lnSpc>
              <a:spcBef>
                <a:spcPts val="0"/>
              </a:spcBef>
              <a:spcAft>
                <a:spcPts val="0"/>
              </a:spcAft>
              <a:buClr>
                <a:schemeClr val="lt1"/>
              </a:buClr>
              <a:buSzPts val="1400"/>
              <a:buNone/>
              <a:defRPr sz="1400">
                <a:solidFill>
                  <a:schemeClr val="lt1"/>
                </a:solidFill>
              </a:defRPr>
            </a:lvl6pPr>
            <a:lvl7pPr lvl="6" algn="l" rtl="0">
              <a:lnSpc>
                <a:spcPct val="100000"/>
              </a:lnSpc>
              <a:spcBef>
                <a:spcPts val="0"/>
              </a:spcBef>
              <a:spcAft>
                <a:spcPts val="0"/>
              </a:spcAft>
              <a:buClr>
                <a:schemeClr val="lt1"/>
              </a:buClr>
              <a:buSzPts val="1400"/>
              <a:buNone/>
              <a:defRPr sz="1400">
                <a:solidFill>
                  <a:schemeClr val="lt1"/>
                </a:solidFill>
              </a:defRPr>
            </a:lvl7pPr>
            <a:lvl8pPr lvl="7" algn="l" rtl="0">
              <a:lnSpc>
                <a:spcPct val="100000"/>
              </a:lnSpc>
              <a:spcBef>
                <a:spcPts val="0"/>
              </a:spcBef>
              <a:spcAft>
                <a:spcPts val="0"/>
              </a:spcAft>
              <a:buClr>
                <a:schemeClr val="lt1"/>
              </a:buClr>
              <a:buSzPts val="1400"/>
              <a:buNone/>
              <a:defRPr sz="1400">
                <a:solidFill>
                  <a:schemeClr val="lt1"/>
                </a:solidFill>
              </a:defRPr>
            </a:lvl8pPr>
            <a:lvl9pPr lvl="8" algn="l" rtl="0">
              <a:lnSpc>
                <a:spcPct val="100000"/>
              </a:lnSpc>
              <a:spcBef>
                <a:spcPts val="0"/>
              </a:spcBef>
              <a:spcAft>
                <a:spcPts val="0"/>
              </a:spcAft>
              <a:buClr>
                <a:schemeClr val="lt1"/>
              </a:buClr>
              <a:buSzPts val="1400"/>
              <a:buNone/>
              <a:defRPr sz="14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640"/>
        <p:cNvGrpSpPr/>
        <p:nvPr/>
      </p:nvGrpSpPr>
      <p:grpSpPr>
        <a:xfrm>
          <a:off x="0" y="0"/>
          <a:ext cx="0" cy="0"/>
          <a:chOff x="0" y="0"/>
          <a:chExt cx="0" cy="0"/>
        </a:xfrm>
      </p:grpSpPr>
      <p:sp>
        <p:nvSpPr>
          <p:cNvPr id="641" name="Google Shape;641;p84"/>
          <p:cNvSpPr/>
          <p:nvPr/>
        </p:nvSpPr>
        <p:spPr>
          <a:xfrm>
            <a:off x="0" y="0"/>
            <a:ext cx="8097300" cy="3429000"/>
          </a:xfrm>
          <a:prstGeom prst="rect">
            <a:avLst/>
          </a:prstGeom>
          <a:solidFill>
            <a:srgbClr val="464646"/>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2" name="Google Shape;642;p84"/>
          <p:cNvSpPr/>
          <p:nvPr/>
        </p:nvSpPr>
        <p:spPr>
          <a:xfrm>
            <a:off x="0" y="3428660"/>
            <a:ext cx="8097300" cy="1143300"/>
          </a:xfrm>
          <a:prstGeom prst="rect">
            <a:avLst/>
          </a:prstGeom>
          <a:solidFill>
            <a:srgbClr val="7D7D7D"/>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643" name="Google Shape;643;p84"/>
          <p:cNvSpPr/>
          <p:nvPr/>
        </p:nvSpPr>
        <p:spPr>
          <a:xfrm>
            <a:off x="8096780" y="0"/>
            <a:ext cx="4095900" cy="3429000"/>
          </a:xfrm>
          <a:prstGeom prst="rect">
            <a:avLst/>
          </a:prstGeom>
          <a:solidFill>
            <a:srgbClr val="DEDEDE"/>
          </a:solidFill>
          <a:ln>
            <a:noFill/>
          </a:ln>
        </p:spPr>
        <p:txBody>
          <a:bodyPr spcFirstLastPara="1" wrap="square" lIns="87050" tIns="43500" rIns="87050" bIns="43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4" name="Google Shape;644;p84"/>
          <p:cNvSpPr txBox="1">
            <a:spLocks noGrp="1"/>
          </p:cNvSpPr>
          <p:nvPr>
            <p:ph type="ctrTitle"/>
          </p:nvPr>
        </p:nvSpPr>
        <p:spPr>
          <a:xfrm>
            <a:off x="442941" y="428582"/>
            <a:ext cx="7418700" cy="26514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700"/>
              <a:buFont typeface="Georgia"/>
              <a:buNone/>
              <a:defRPr sz="5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45" name="Google Shape;645;p84"/>
          <p:cNvSpPr txBox="1">
            <a:spLocks noGrp="1"/>
          </p:cNvSpPr>
          <p:nvPr>
            <p:ph type="subTitle" idx="1"/>
          </p:nvPr>
        </p:nvSpPr>
        <p:spPr>
          <a:xfrm>
            <a:off x="442942" y="3748668"/>
            <a:ext cx="54744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pic>
        <p:nvPicPr>
          <p:cNvPr id="646" name="Google Shape;646;p84"/>
          <p:cNvPicPr preferRelativeResize="0"/>
          <p:nvPr/>
        </p:nvPicPr>
        <p:blipFill rotWithShape="1">
          <a:blip r:embed="rId2">
            <a:alphaModFix/>
          </a:blip>
          <a:srcRect/>
          <a:stretch/>
        </p:blipFill>
        <p:spPr>
          <a:xfrm>
            <a:off x="185151" y="5330423"/>
            <a:ext cx="1301298" cy="107424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647"/>
        <p:cNvGrpSpPr/>
        <p:nvPr/>
      </p:nvGrpSpPr>
      <p:grpSpPr>
        <a:xfrm>
          <a:off x="0" y="0"/>
          <a:ext cx="0" cy="0"/>
          <a:chOff x="0" y="0"/>
          <a:chExt cx="0" cy="0"/>
        </a:xfrm>
      </p:grpSpPr>
      <p:sp>
        <p:nvSpPr>
          <p:cNvPr id="648" name="Google Shape;648;p85"/>
          <p:cNvSpPr txBox="1">
            <a:spLocks noGrp="1"/>
          </p:cNvSpPr>
          <p:nvPr>
            <p:ph type="ctrTitle"/>
          </p:nvPr>
        </p:nvSpPr>
        <p:spPr>
          <a:xfrm>
            <a:off x="442941" y="428582"/>
            <a:ext cx="7418700" cy="26514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700"/>
              <a:buFont typeface="Georgia"/>
              <a:buNone/>
              <a:defRPr sz="5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49" name="Google Shape;649;p85"/>
          <p:cNvSpPr txBox="1">
            <a:spLocks noGrp="1"/>
          </p:cNvSpPr>
          <p:nvPr>
            <p:ph type="subTitle" idx="1"/>
          </p:nvPr>
        </p:nvSpPr>
        <p:spPr>
          <a:xfrm>
            <a:off x="442942" y="3748668"/>
            <a:ext cx="54744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endParaRPr/>
          </a:p>
        </p:txBody>
      </p:sp>
      <p:pic>
        <p:nvPicPr>
          <p:cNvPr id="650" name="Google Shape;650;p85"/>
          <p:cNvPicPr preferRelativeResize="0"/>
          <p:nvPr/>
        </p:nvPicPr>
        <p:blipFill rotWithShape="1">
          <a:blip r:embed="rId2">
            <a:alphaModFix/>
          </a:blip>
          <a:srcRect/>
          <a:stretch/>
        </p:blipFill>
        <p:spPr>
          <a:xfrm>
            <a:off x="185151" y="5330423"/>
            <a:ext cx="1301298" cy="107424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651"/>
        <p:cNvGrpSpPr/>
        <p:nvPr/>
      </p:nvGrpSpPr>
      <p:grpSpPr>
        <a:xfrm>
          <a:off x="0" y="0"/>
          <a:ext cx="0" cy="0"/>
          <a:chOff x="0" y="0"/>
          <a:chExt cx="0" cy="0"/>
        </a:xfrm>
      </p:grpSpPr>
      <p:sp>
        <p:nvSpPr>
          <p:cNvPr id="652" name="Google Shape;652;p86"/>
          <p:cNvSpPr txBox="1">
            <a:spLocks noGrp="1"/>
          </p:cNvSpPr>
          <p:nvPr>
            <p:ph type="ctrTitle"/>
          </p:nvPr>
        </p:nvSpPr>
        <p:spPr>
          <a:xfrm>
            <a:off x="442941" y="428582"/>
            <a:ext cx="7418700" cy="26514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5700"/>
              <a:buFont typeface="Georgia"/>
              <a:buNone/>
              <a:defRPr sz="5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53" name="Google Shape;653;p86"/>
          <p:cNvSpPr txBox="1">
            <a:spLocks noGrp="1"/>
          </p:cNvSpPr>
          <p:nvPr>
            <p:ph type="subTitle" idx="1"/>
          </p:nvPr>
        </p:nvSpPr>
        <p:spPr>
          <a:xfrm>
            <a:off x="442942" y="3748668"/>
            <a:ext cx="5474400" cy="59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pic>
        <p:nvPicPr>
          <p:cNvPr id="654" name="Google Shape;654;p86"/>
          <p:cNvPicPr preferRelativeResize="0"/>
          <p:nvPr/>
        </p:nvPicPr>
        <p:blipFill rotWithShape="1">
          <a:blip r:embed="rId2">
            <a:alphaModFix/>
          </a:blip>
          <a:srcRect/>
          <a:stretch/>
        </p:blipFill>
        <p:spPr>
          <a:xfrm>
            <a:off x="185151" y="5330423"/>
            <a:ext cx="1301298" cy="10742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7"/>
        <p:cNvGrpSpPr/>
        <p:nvPr/>
      </p:nvGrpSpPr>
      <p:grpSpPr>
        <a:xfrm>
          <a:off x="0" y="0"/>
          <a:ext cx="0" cy="0"/>
          <a:chOff x="0" y="0"/>
          <a:chExt cx="0" cy="0"/>
        </a:xfrm>
      </p:grpSpPr>
      <p:sp>
        <p:nvSpPr>
          <p:cNvPr id="608" name="Google Shape;608;p77"/>
          <p:cNvSpPr txBox="1">
            <a:spLocks noGrp="1"/>
          </p:cNvSpPr>
          <p:nvPr>
            <p:ph type="title"/>
          </p:nvPr>
        </p:nvSpPr>
        <p:spPr>
          <a:xfrm>
            <a:off x="442595" y="431958"/>
            <a:ext cx="11306700" cy="11100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000"/>
              <a:buFont typeface="Georgia"/>
              <a:buNone/>
              <a:defRPr sz="3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9" name="Google Shape;609;p77"/>
          <p:cNvSpPr txBox="1">
            <a:spLocks noGrp="1"/>
          </p:cNvSpPr>
          <p:nvPr>
            <p:ph type="body" idx="1"/>
          </p:nvPr>
        </p:nvSpPr>
        <p:spPr>
          <a:xfrm>
            <a:off x="442942" y="2103230"/>
            <a:ext cx="11306700" cy="4068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600"/>
              </a:spcBef>
              <a:spcAft>
                <a:spcPts val="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0" name="Google Shape;610;p77"/>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PwC | ESG &amp; Value</a:t>
            </a:r>
            <a:endParaRPr sz="1400" b="0" i="0" u="none" strike="noStrike" cap="none">
              <a:solidFill>
                <a:srgbClr val="000000"/>
              </a:solidFill>
              <a:latin typeface="Arial"/>
              <a:ea typeface="Arial"/>
              <a:cs typeface="Arial"/>
              <a:sym typeface="Arial"/>
            </a:endParaRPr>
          </a:p>
        </p:txBody>
      </p:sp>
      <p:sp>
        <p:nvSpPr>
          <p:cNvPr id="611" name="Google Shape;611;p77"/>
          <p:cNvSpPr txBox="1"/>
          <p:nvPr/>
        </p:nvSpPr>
        <p:spPr>
          <a:xfrm>
            <a:off x="8219028" y="6491596"/>
            <a:ext cx="3531300" cy="137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 </a:t>
            </a:r>
            <a:fld id="{00000000-1234-1234-1234-123412341234}" type="slidenum">
              <a:rPr lang="en-GB" sz="800" b="0" i="0" u="none" strike="noStrike" cap="none">
                <a:solidFill>
                  <a:srgbClr val="000000"/>
                </a:solidFill>
                <a:latin typeface="Arial"/>
                <a:ea typeface="Arial"/>
                <a:cs typeface="Arial"/>
                <a:sym typeface="Arial"/>
              </a:rPr>
              <a:t>‹#›</a:t>
            </a:fld>
            <a:r>
              <a:rPr lang="en-GB" sz="800" b="0" i="0" u="none" strike="noStrike" cap="none">
                <a:solidFill>
                  <a:srgbClr val="000000"/>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 id="2147483773" r:id="rId53"/>
    <p:sldLayoutId id="2147483774" r:id="rId54"/>
    <p:sldLayoutId id="2147483775" r:id="rId55"/>
    <p:sldLayoutId id="2147483776" r:id="rId56"/>
    <p:sldLayoutId id="2147483777" r:id="rId57"/>
    <p:sldLayoutId id="2147483778" r:id="rId58"/>
    <p:sldLayoutId id="2147483779" r:id="rId59"/>
    <p:sldLayoutId id="2147483780" r:id="rId60"/>
    <p:sldLayoutId id="2147483781" r:id="rId61"/>
    <p:sldLayoutId id="2147483782" r:id="rId62"/>
    <p:sldLayoutId id="2147483783" r:id="rId63"/>
    <p:sldLayoutId id="2147483784" r:id="rId64"/>
    <p:sldLayoutId id="2147483785" r:id="rId65"/>
    <p:sldLayoutId id="2147483786" r:id="rId66"/>
    <p:sldLayoutId id="2147483787" r:id="rId6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1">
          <p15:clr>
            <a:srgbClr val="F26B43"/>
          </p15:clr>
        </p15:guide>
        <p15:guide id="2" pos="279">
          <p15:clr>
            <a:srgbClr val="F26B43"/>
          </p15:clr>
        </p15:guide>
        <p15:guide id="3" pos="7402">
          <p15:clr>
            <a:srgbClr val="F26B43"/>
          </p15:clr>
        </p15:guide>
        <p15:guide id="4" pos="3953">
          <p15:clr>
            <a:srgbClr val="F26B43"/>
          </p15:clr>
        </p15:guide>
        <p15:guide id="5" pos="3728">
          <p15:clr>
            <a:srgbClr val="F26B43"/>
          </p15:clr>
        </p15:guide>
        <p15:guide id="6" orient="horz" pos="3887">
          <p15:clr>
            <a:srgbClr val="F26B43"/>
          </p15:clr>
        </p15:guide>
        <p15:guide id="7" pos="2726">
          <p15:clr>
            <a:srgbClr val="F26B43"/>
          </p15:clr>
        </p15:guide>
        <p15:guide id="8" pos="2503">
          <p15:clr>
            <a:srgbClr val="F26B43"/>
          </p15:clr>
        </p15:guide>
        <p15:guide id="9" pos="4953">
          <p15:clr>
            <a:srgbClr val="F26B43"/>
          </p15:clr>
        </p15:guide>
        <p15:guide id="10" pos="5177">
          <p15:clr>
            <a:srgbClr val="F26B43"/>
          </p15:clr>
        </p15:guide>
        <p15:guide id="11" orient="horz" pos="784">
          <p15:clr>
            <a:srgbClr val="F26B43"/>
          </p15:clr>
        </p15:guide>
        <p15:guide id="12" orient="horz" pos="849">
          <p15:clr>
            <a:srgbClr val="F26B43"/>
          </p15:clr>
        </p15:guide>
        <p15:guide id="13" orient="horz" pos="2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4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5.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p145"/>
          <p:cNvPicPr preferRelativeResize="0"/>
          <p:nvPr/>
        </p:nvPicPr>
        <p:blipFill rotWithShape="1">
          <a:blip r:embed="rId3">
            <a:alphaModFix/>
          </a:blip>
          <a:srcRect b="9861"/>
          <a:stretch/>
        </p:blipFill>
        <p:spPr>
          <a:xfrm>
            <a:off x="900" y="0"/>
            <a:ext cx="12192425" cy="6858000"/>
          </a:xfrm>
          <a:prstGeom prst="rect">
            <a:avLst/>
          </a:prstGeom>
          <a:noFill/>
          <a:ln>
            <a:noFill/>
          </a:ln>
        </p:spPr>
      </p:pic>
      <p:pic>
        <p:nvPicPr>
          <p:cNvPr id="977" name="Google Shape;977;p145"/>
          <p:cNvPicPr preferRelativeResize="0"/>
          <p:nvPr/>
        </p:nvPicPr>
        <p:blipFill>
          <a:blip r:embed="rId4">
            <a:alphaModFix/>
          </a:blip>
          <a:stretch>
            <a:fillRect/>
          </a:stretch>
        </p:blipFill>
        <p:spPr>
          <a:xfrm>
            <a:off x="443656" y="5581007"/>
            <a:ext cx="1135041" cy="861116"/>
          </a:xfrm>
          <a:prstGeom prst="rect">
            <a:avLst/>
          </a:prstGeom>
          <a:noFill/>
          <a:ln>
            <a:noFill/>
          </a:ln>
        </p:spPr>
      </p:pic>
      <p:sp>
        <p:nvSpPr>
          <p:cNvPr id="978" name="Google Shape;978;p145"/>
          <p:cNvSpPr/>
          <p:nvPr/>
        </p:nvSpPr>
        <p:spPr>
          <a:xfrm>
            <a:off x="0" y="5553300"/>
            <a:ext cx="12192416" cy="1332238"/>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5"/>
          <p:cNvSpPr/>
          <p:nvPr/>
        </p:nvSpPr>
        <p:spPr>
          <a:xfrm>
            <a:off x="6621243" y="607431"/>
            <a:ext cx="2540100" cy="2017500"/>
          </a:xfrm>
          <a:prstGeom prst="rect">
            <a:avLst/>
          </a:prstGeom>
          <a:noFill/>
          <a:ln>
            <a:noFill/>
          </a:ln>
        </p:spPr>
        <p:txBody>
          <a:bodyPr spcFirstLastPara="1" wrap="square" lIns="104850" tIns="52425" rIns="104850" bIns="52425"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980" name="Google Shape;980;p145"/>
          <p:cNvSpPr txBox="1"/>
          <p:nvPr/>
        </p:nvSpPr>
        <p:spPr>
          <a:xfrm>
            <a:off x="9259275" y="4246381"/>
            <a:ext cx="2504635" cy="720000"/>
          </a:xfrm>
          <a:prstGeom prst="rect">
            <a:avLst/>
          </a:prstGeom>
          <a:solidFill>
            <a:srgbClr val="FFFFFF"/>
          </a:solid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GB" sz="1700" dirty="0"/>
              <a:t>CICBV Presentation</a:t>
            </a:r>
            <a:endParaRPr sz="1700" dirty="0"/>
          </a:p>
          <a:p>
            <a:pPr marL="0" lvl="0" indent="0" algn="l" rtl="0">
              <a:spcBef>
                <a:spcPts val="200"/>
              </a:spcBef>
              <a:spcAft>
                <a:spcPts val="200"/>
              </a:spcAft>
              <a:buNone/>
            </a:pPr>
            <a:r>
              <a:rPr lang="en-GB" sz="1700"/>
              <a:t>May 2023</a:t>
            </a:r>
            <a:endParaRPr sz="1700" dirty="0"/>
          </a:p>
        </p:txBody>
      </p:sp>
      <p:sp>
        <p:nvSpPr>
          <p:cNvPr id="981" name="Google Shape;981;p145"/>
          <p:cNvSpPr/>
          <p:nvPr/>
        </p:nvSpPr>
        <p:spPr>
          <a:xfrm>
            <a:off x="7301650" y="3417975"/>
            <a:ext cx="4140000" cy="900000"/>
          </a:xfrm>
          <a:prstGeom prst="rect">
            <a:avLst/>
          </a:prstGeom>
          <a:solidFill>
            <a:srgbClr val="FFB600"/>
          </a:solid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Clr>
                <a:schemeClr val="lt1"/>
              </a:buClr>
              <a:buSzPts val="4400"/>
              <a:buFont typeface="Georgia"/>
              <a:buNone/>
            </a:pPr>
            <a:r>
              <a:rPr lang="en-GB" sz="5100">
                <a:solidFill>
                  <a:schemeClr val="dk1"/>
                </a:solidFill>
                <a:latin typeface="Georgia"/>
                <a:ea typeface="Georgia"/>
                <a:cs typeface="Georgia"/>
                <a:sym typeface="Georgia"/>
              </a:rPr>
              <a:t>ESG &amp; Value</a:t>
            </a:r>
            <a:endParaRPr sz="5100">
              <a:latin typeface="Georgia"/>
              <a:ea typeface="Georgia"/>
              <a:cs typeface="Georgia"/>
              <a:sym typeface="Georgia"/>
            </a:endParaRPr>
          </a:p>
        </p:txBody>
      </p:sp>
      <p:pic>
        <p:nvPicPr>
          <p:cNvPr id="982" name="Google Shape;982;p145"/>
          <p:cNvPicPr preferRelativeResize="0"/>
          <p:nvPr/>
        </p:nvPicPr>
        <p:blipFill rotWithShape="1">
          <a:blip r:embed="rId5">
            <a:alphaModFix/>
          </a:blip>
          <a:srcRect/>
          <a:stretch/>
        </p:blipFill>
        <p:spPr>
          <a:xfrm>
            <a:off x="249604" y="5642349"/>
            <a:ext cx="1444175" cy="1192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54"/>
          <p:cNvSpPr/>
          <p:nvPr/>
        </p:nvSpPr>
        <p:spPr>
          <a:xfrm>
            <a:off x="7846525" y="2783958"/>
            <a:ext cx="2430900" cy="1055700"/>
          </a:xfrm>
          <a:prstGeom prst="notchedRightArrow">
            <a:avLst>
              <a:gd name="adj1" fmla="val 50000"/>
              <a:gd name="adj2" fmla="val 50000"/>
            </a:avLst>
          </a:prstGeom>
          <a:gradFill>
            <a:gsLst>
              <a:gs pos="0">
                <a:srgbClr val="DEDEDE"/>
              </a:gs>
              <a:gs pos="45000">
                <a:srgbClr val="EA9999"/>
              </a:gs>
              <a:gs pos="100000">
                <a:schemeClr val="accent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68" name="Google Shape;1168;p154"/>
          <p:cNvSpPr/>
          <p:nvPr/>
        </p:nvSpPr>
        <p:spPr>
          <a:xfrm>
            <a:off x="429000" y="2783925"/>
            <a:ext cx="2462400" cy="1055700"/>
          </a:xfrm>
          <a:prstGeom prst="rightArrow">
            <a:avLst>
              <a:gd name="adj1" fmla="val 50000"/>
              <a:gd name="adj2" fmla="val 50000"/>
            </a:avLst>
          </a:prstGeom>
          <a:gradFill>
            <a:gsLst>
              <a:gs pos="0">
                <a:srgbClr val="DEDEDE"/>
              </a:gs>
              <a:gs pos="45000">
                <a:srgbClr val="D04A02"/>
              </a:gs>
              <a:gs pos="100000">
                <a:srgbClr val="D04A0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69" name="Google Shape;1169;p154"/>
          <p:cNvSpPr/>
          <p:nvPr/>
        </p:nvSpPr>
        <p:spPr>
          <a:xfrm>
            <a:off x="2883072" y="2783958"/>
            <a:ext cx="2462400" cy="1055700"/>
          </a:xfrm>
          <a:prstGeom prst="notchedRightArrow">
            <a:avLst>
              <a:gd name="adj1" fmla="val 50000"/>
              <a:gd name="adj2" fmla="val 50000"/>
            </a:avLst>
          </a:prstGeom>
          <a:gradFill>
            <a:gsLst>
              <a:gs pos="0">
                <a:srgbClr val="DEDEDE"/>
              </a:gs>
              <a:gs pos="40000">
                <a:srgbClr val="EB8C00"/>
              </a:gs>
              <a:gs pos="100000">
                <a:srgbClr val="EB8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70" name="Google Shape;1170;p154"/>
          <p:cNvSpPr/>
          <p:nvPr/>
        </p:nvSpPr>
        <p:spPr>
          <a:xfrm>
            <a:off x="5404023" y="2783958"/>
            <a:ext cx="2430900" cy="1055700"/>
          </a:xfrm>
          <a:prstGeom prst="notchedRightArrow">
            <a:avLst>
              <a:gd name="adj1" fmla="val 50000"/>
              <a:gd name="adj2" fmla="val 50000"/>
            </a:avLst>
          </a:prstGeom>
          <a:gradFill>
            <a:gsLst>
              <a:gs pos="0">
                <a:srgbClr val="DEDEDE"/>
              </a:gs>
              <a:gs pos="45000">
                <a:srgbClr val="464646"/>
              </a:gs>
              <a:gs pos="100000">
                <a:srgbClr val="46464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71" name="Google Shape;1171;p154"/>
          <p:cNvSpPr txBox="1">
            <a:spLocks noGrp="1"/>
          </p:cNvSpPr>
          <p:nvPr>
            <p:ph type="title"/>
          </p:nvPr>
        </p:nvSpPr>
        <p:spPr>
          <a:xfrm>
            <a:off x="429000" y="391750"/>
            <a:ext cx="113175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What is the way forward?</a:t>
            </a:r>
            <a:endParaRPr/>
          </a:p>
        </p:txBody>
      </p:sp>
      <p:sp>
        <p:nvSpPr>
          <p:cNvPr id="1172" name="Google Shape;1172;p154"/>
          <p:cNvSpPr txBox="1"/>
          <p:nvPr/>
        </p:nvSpPr>
        <p:spPr>
          <a:xfrm>
            <a:off x="1045499" y="3167685"/>
            <a:ext cx="912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D04A02"/>
              </a:buClr>
              <a:buSzPts val="1600"/>
              <a:buFont typeface="Arial"/>
              <a:buNone/>
            </a:pPr>
            <a:r>
              <a:rPr lang="en-GB" sz="2000" b="1">
                <a:solidFill>
                  <a:schemeClr val="lt1"/>
                </a:solidFill>
              </a:rPr>
              <a:t>#</a:t>
            </a:r>
            <a:r>
              <a:rPr lang="en-GB" sz="2000" b="1" i="0" u="none" strike="noStrike" cap="none">
                <a:solidFill>
                  <a:schemeClr val="lt1"/>
                </a:solidFill>
                <a:latin typeface="Arial"/>
                <a:ea typeface="Arial"/>
                <a:cs typeface="Arial"/>
                <a:sym typeface="Arial"/>
              </a:rPr>
              <a:t>1</a:t>
            </a:r>
            <a:endParaRPr sz="2000" b="0" i="0" u="none" strike="noStrike" cap="none">
              <a:solidFill>
                <a:schemeClr val="lt1"/>
              </a:solidFill>
              <a:latin typeface="Arial"/>
              <a:ea typeface="Arial"/>
              <a:cs typeface="Arial"/>
              <a:sym typeface="Arial"/>
            </a:endParaRPr>
          </a:p>
        </p:txBody>
      </p:sp>
      <p:sp>
        <p:nvSpPr>
          <p:cNvPr id="1173" name="Google Shape;1173;p154"/>
          <p:cNvSpPr txBox="1"/>
          <p:nvPr/>
        </p:nvSpPr>
        <p:spPr>
          <a:xfrm>
            <a:off x="3624524" y="3157872"/>
            <a:ext cx="912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D04A02"/>
              </a:buClr>
              <a:buSzPts val="1600"/>
              <a:buFont typeface="Arial"/>
              <a:buNone/>
            </a:pPr>
            <a:r>
              <a:rPr lang="en-GB" sz="2000" b="1">
                <a:solidFill>
                  <a:schemeClr val="lt1"/>
                </a:solidFill>
              </a:rPr>
              <a:t>#</a:t>
            </a:r>
            <a:r>
              <a:rPr lang="en-GB" sz="2000" b="1" i="0" u="none" strike="noStrike" cap="none">
                <a:solidFill>
                  <a:schemeClr val="lt1"/>
                </a:solidFill>
                <a:latin typeface="Arial"/>
                <a:ea typeface="Arial"/>
                <a:cs typeface="Arial"/>
                <a:sym typeface="Arial"/>
              </a:rPr>
              <a:t>2</a:t>
            </a:r>
            <a:endParaRPr sz="2000" b="0" i="0" u="none" strike="noStrike" cap="none">
              <a:solidFill>
                <a:schemeClr val="lt1"/>
              </a:solidFill>
              <a:latin typeface="Arial"/>
              <a:ea typeface="Arial"/>
              <a:cs typeface="Arial"/>
              <a:sym typeface="Arial"/>
            </a:endParaRPr>
          </a:p>
        </p:txBody>
      </p:sp>
      <p:sp>
        <p:nvSpPr>
          <p:cNvPr id="1174" name="Google Shape;1174;p154"/>
          <p:cNvSpPr txBox="1"/>
          <p:nvPr/>
        </p:nvSpPr>
        <p:spPr>
          <a:xfrm>
            <a:off x="6139999" y="3167672"/>
            <a:ext cx="912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D04A02"/>
              </a:buClr>
              <a:buSzPts val="1600"/>
              <a:buFont typeface="Arial"/>
              <a:buNone/>
            </a:pPr>
            <a:r>
              <a:rPr lang="en-GB" sz="2000" b="1">
                <a:solidFill>
                  <a:schemeClr val="lt1"/>
                </a:solidFill>
              </a:rPr>
              <a:t>#</a:t>
            </a:r>
            <a:r>
              <a:rPr lang="en-GB" sz="2000" b="1" i="0" u="none" strike="noStrike" cap="none">
                <a:solidFill>
                  <a:schemeClr val="lt1"/>
                </a:solidFill>
                <a:latin typeface="Arial"/>
                <a:ea typeface="Arial"/>
                <a:cs typeface="Arial"/>
                <a:sym typeface="Arial"/>
              </a:rPr>
              <a:t>3</a:t>
            </a:r>
            <a:endParaRPr sz="2000" b="0" i="0" u="none" strike="noStrike" cap="none">
              <a:solidFill>
                <a:schemeClr val="lt1"/>
              </a:solidFill>
              <a:latin typeface="Arial"/>
              <a:ea typeface="Arial"/>
              <a:cs typeface="Arial"/>
              <a:sym typeface="Arial"/>
            </a:endParaRPr>
          </a:p>
        </p:txBody>
      </p:sp>
      <p:sp>
        <p:nvSpPr>
          <p:cNvPr id="1175" name="Google Shape;1175;p154"/>
          <p:cNvSpPr txBox="1"/>
          <p:nvPr/>
        </p:nvSpPr>
        <p:spPr>
          <a:xfrm>
            <a:off x="8605974" y="3157897"/>
            <a:ext cx="912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D04A02"/>
              </a:buClr>
              <a:buSzPts val="1600"/>
              <a:buFont typeface="Arial"/>
              <a:buNone/>
            </a:pPr>
            <a:r>
              <a:rPr lang="en-GB" sz="2000" b="1">
                <a:solidFill>
                  <a:schemeClr val="lt1"/>
                </a:solidFill>
              </a:rPr>
              <a:t>#</a:t>
            </a:r>
            <a:r>
              <a:rPr lang="en-GB" sz="2000" b="1" i="0" u="none" strike="noStrike" cap="none">
                <a:solidFill>
                  <a:schemeClr val="lt1"/>
                </a:solidFill>
                <a:latin typeface="Arial"/>
                <a:ea typeface="Arial"/>
                <a:cs typeface="Arial"/>
                <a:sym typeface="Arial"/>
              </a:rPr>
              <a:t>4</a:t>
            </a:r>
            <a:endParaRPr sz="2000" b="0" i="0" u="none" strike="noStrike" cap="none">
              <a:solidFill>
                <a:schemeClr val="lt1"/>
              </a:solidFill>
              <a:latin typeface="Arial"/>
              <a:ea typeface="Arial"/>
              <a:cs typeface="Arial"/>
              <a:sym typeface="Arial"/>
            </a:endParaRPr>
          </a:p>
        </p:txBody>
      </p:sp>
      <p:grpSp>
        <p:nvGrpSpPr>
          <p:cNvPr id="1176" name="Google Shape;1176;p154"/>
          <p:cNvGrpSpPr/>
          <p:nvPr/>
        </p:nvGrpSpPr>
        <p:grpSpPr>
          <a:xfrm>
            <a:off x="6211265" y="1980000"/>
            <a:ext cx="719967" cy="719967"/>
            <a:chOff x="3314701" y="2632075"/>
            <a:chExt cx="966788" cy="966788"/>
          </a:xfrm>
        </p:grpSpPr>
        <p:sp>
          <p:nvSpPr>
            <p:cNvPr id="1177" name="Google Shape;1177;p154"/>
            <p:cNvSpPr/>
            <p:nvPr/>
          </p:nvSpPr>
          <p:spPr>
            <a:xfrm>
              <a:off x="3314701" y="2632075"/>
              <a:ext cx="966788" cy="966788"/>
            </a:xfrm>
            <a:custGeom>
              <a:avLst/>
              <a:gdLst/>
              <a:ahLst/>
              <a:cxnLst/>
              <a:rect l="l" t="t" r="r" b="b"/>
              <a:pathLst>
                <a:path w="609" h="609" extrusionOk="0">
                  <a:moveTo>
                    <a:pt x="609" y="609"/>
                  </a:moveTo>
                  <a:lnTo>
                    <a:pt x="0" y="609"/>
                  </a:lnTo>
                  <a:lnTo>
                    <a:pt x="0" y="0"/>
                  </a:lnTo>
                  <a:lnTo>
                    <a:pt x="609" y="0"/>
                  </a:lnTo>
                  <a:lnTo>
                    <a:pt x="609" y="609"/>
                  </a:lnTo>
                  <a:lnTo>
                    <a:pt x="609" y="609"/>
                  </a:lnTo>
                  <a:close/>
                  <a:moveTo>
                    <a:pt x="26" y="583"/>
                  </a:moveTo>
                  <a:lnTo>
                    <a:pt x="583" y="583"/>
                  </a:lnTo>
                  <a:lnTo>
                    <a:pt x="583" y="26"/>
                  </a:lnTo>
                  <a:lnTo>
                    <a:pt x="26" y="26"/>
                  </a:lnTo>
                  <a:lnTo>
                    <a:pt x="26" y="583"/>
                  </a:lnTo>
                  <a:lnTo>
                    <a:pt x="26" y="583"/>
                  </a:lnTo>
                  <a:close/>
                </a:path>
              </a:pathLst>
            </a:custGeom>
            <a:solidFill>
              <a:srgbClr val="444444"/>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78" name="Google Shape;1178;p154"/>
            <p:cNvSpPr/>
            <p:nvPr/>
          </p:nvSpPr>
          <p:spPr>
            <a:xfrm>
              <a:off x="3335338" y="2652713"/>
              <a:ext cx="277813" cy="431800"/>
            </a:xfrm>
            <a:custGeom>
              <a:avLst/>
              <a:gdLst/>
              <a:ahLst/>
              <a:cxnLst/>
              <a:rect l="l" t="t" r="r" b="b"/>
              <a:pathLst>
                <a:path w="175" h="272" extrusionOk="0">
                  <a:moveTo>
                    <a:pt x="175" y="272"/>
                  </a:moveTo>
                  <a:lnTo>
                    <a:pt x="0" y="272"/>
                  </a:lnTo>
                  <a:lnTo>
                    <a:pt x="0" y="247"/>
                  </a:lnTo>
                  <a:lnTo>
                    <a:pt x="149" y="247"/>
                  </a:lnTo>
                  <a:lnTo>
                    <a:pt x="149" y="0"/>
                  </a:lnTo>
                  <a:lnTo>
                    <a:pt x="175" y="0"/>
                  </a:lnTo>
                  <a:lnTo>
                    <a:pt x="175" y="272"/>
                  </a:lnTo>
                  <a:lnTo>
                    <a:pt x="175" y="272"/>
                  </a:lnTo>
                  <a:close/>
                </a:path>
              </a:pathLst>
            </a:custGeom>
            <a:solidFill>
              <a:srgbClr val="444444"/>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79" name="Google Shape;1179;p154"/>
            <p:cNvSpPr/>
            <p:nvPr/>
          </p:nvSpPr>
          <p:spPr>
            <a:xfrm>
              <a:off x="3998913" y="3144838"/>
              <a:ext cx="261938" cy="433388"/>
            </a:xfrm>
            <a:custGeom>
              <a:avLst/>
              <a:gdLst/>
              <a:ahLst/>
              <a:cxnLst/>
              <a:rect l="l" t="t" r="r" b="b"/>
              <a:pathLst>
                <a:path w="165" h="273" extrusionOk="0">
                  <a:moveTo>
                    <a:pt x="26" y="273"/>
                  </a:moveTo>
                  <a:lnTo>
                    <a:pt x="0" y="273"/>
                  </a:lnTo>
                  <a:lnTo>
                    <a:pt x="0" y="0"/>
                  </a:lnTo>
                  <a:lnTo>
                    <a:pt x="165" y="0"/>
                  </a:lnTo>
                  <a:lnTo>
                    <a:pt x="165" y="25"/>
                  </a:lnTo>
                  <a:lnTo>
                    <a:pt x="26" y="25"/>
                  </a:lnTo>
                  <a:lnTo>
                    <a:pt x="26" y="273"/>
                  </a:lnTo>
                  <a:lnTo>
                    <a:pt x="26" y="273"/>
                  </a:lnTo>
                  <a:close/>
                </a:path>
              </a:pathLst>
            </a:custGeom>
            <a:solidFill>
              <a:srgbClr val="444444"/>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80" name="Google Shape;1180;p154"/>
            <p:cNvSpPr/>
            <p:nvPr/>
          </p:nvSpPr>
          <p:spPr>
            <a:xfrm>
              <a:off x="3343276" y="2878138"/>
              <a:ext cx="792163" cy="476250"/>
            </a:xfrm>
            <a:custGeom>
              <a:avLst/>
              <a:gdLst/>
              <a:ahLst/>
              <a:cxnLst/>
              <a:rect l="l" t="t" r="r" b="b"/>
              <a:pathLst>
                <a:path w="499" h="300" extrusionOk="0">
                  <a:moveTo>
                    <a:pt x="270" y="300"/>
                  </a:moveTo>
                  <a:lnTo>
                    <a:pt x="231" y="300"/>
                  </a:lnTo>
                  <a:lnTo>
                    <a:pt x="231" y="274"/>
                  </a:lnTo>
                  <a:lnTo>
                    <a:pt x="270" y="274"/>
                  </a:lnTo>
                  <a:lnTo>
                    <a:pt x="270" y="300"/>
                  </a:lnTo>
                  <a:lnTo>
                    <a:pt x="270" y="300"/>
                  </a:lnTo>
                  <a:close/>
                  <a:moveTo>
                    <a:pt x="193" y="300"/>
                  </a:moveTo>
                  <a:lnTo>
                    <a:pt x="154" y="300"/>
                  </a:lnTo>
                  <a:lnTo>
                    <a:pt x="154" y="274"/>
                  </a:lnTo>
                  <a:lnTo>
                    <a:pt x="193" y="274"/>
                  </a:lnTo>
                  <a:lnTo>
                    <a:pt x="193" y="300"/>
                  </a:lnTo>
                  <a:lnTo>
                    <a:pt x="193" y="300"/>
                  </a:lnTo>
                  <a:close/>
                  <a:moveTo>
                    <a:pt x="116" y="300"/>
                  </a:moveTo>
                  <a:lnTo>
                    <a:pt x="77" y="300"/>
                  </a:lnTo>
                  <a:lnTo>
                    <a:pt x="77" y="274"/>
                  </a:lnTo>
                  <a:lnTo>
                    <a:pt x="116" y="274"/>
                  </a:lnTo>
                  <a:lnTo>
                    <a:pt x="116" y="300"/>
                  </a:lnTo>
                  <a:lnTo>
                    <a:pt x="116" y="300"/>
                  </a:lnTo>
                  <a:close/>
                  <a:moveTo>
                    <a:pt x="39" y="300"/>
                  </a:moveTo>
                  <a:lnTo>
                    <a:pt x="0" y="300"/>
                  </a:lnTo>
                  <a:lnTo>
                    <a:pt x="0" y="274"/>
                  </a:lnTo>
                  <a:lnTo>
                    <a:pt x="39" y="274"/>
                  </a:lnTo>
                  <a:lnTo>
                    <a:pt x="39" y="300"/>
                  </a:lnTo>
                  <a:lnTo>
                    <a:pt x="39" y="300"/>
                  </a:lnTo>
                  <a:close/>
                  <a:moveTo>
                    <a:pt x="302" y="268"/>
                  </a:moveTo>
                  <a:lnTo>
                    <a:pt x="277" y="268"/>
                  </a:lnTo>
                  <a:lnTo>
                    <a:pt x="277" y="230"/>
                  </a:lnTo>
                  <a:lnTo>
                    <a:pt x="302" y="230"/>
                  </a:lnTo>
                  <a:lnTo>
                    <a:pt x="302" y="268"/>
                  </a:lnTo>
                  <a:lnTo>
                    <a:pt x="302" y="268"/>
                  </a:lnTo>
                  <a:close/>
                  <a:moveTo>
                    <a:pt x="302" y="191"/>
                  </a:moveTo>
                  <a:lnTo>
                    <a:pt x="277" y="191"/>
                  </a:lnTo>
                  <a:lnTo>
                    <a:pt x="277" y="153"/>
                  </a:lnTo>
                  <a:lnTo>
                    <a:pt x="302" y="153"/>
                  </a:lnTo>
                  <a:lnTo>
                    <a:pt x="302" y="191"/>
                  </a:lnTo>
                  <a:lnTo>
                    <a:pt x="302" y="191"/>
                  </a:lnTo>
                  <a:close/>
                  <a:moveTo>
                    <a:pt x="302" y="114"/>
                  </a:moveTo>
                  <a:lnTo>
                    <a:pt x="277" y="114"/>
                  </a:lnTo>
                  <a:lnTo>
                    <a:pt x="277" y="76"/>
                  </a:lnTo>
                  <a:lnTo>
                    <a:pt x="302" y="76"/>
                  </a:lnTo>
                  <a:lnTo>
                    <a:pt x="302" y="114"/>
                  </a:lnTo>
                  <a:lnTo>
                    <a:pt x="302" y="114"/>
                  </a:lnTo>
                  <a:close/>
                  <a:moveTo>
                    <a:pt x="302" y="37"/>
                  </a:moveTo>
                  <a:lnTo>
                    <a:pt x="277" y="37"/>
                  </a:lnTo>
                  <a:lnTo>
                    <a:pt x="277" y="0"/>
                  </a:lnTo>
                  <a:lnTo>
                    <a:pt x="303" y="0"/>
                  </a:lnTo>
                  <a:lnTo>
                    <a:pt x="303" y="25"/>
                  </a:lnTo>
                  <a:lnTo>
                    <a:pt x="302" y="25"/>
                  </a:lnTo>
                  <a:lnTo>
                    <a:pt x="302" y="37"/>
                  </a:lnTo>
                  <a:lnTo>
                    <a:pt x="302" y="37"/>
                  </a:lnTo>
                  <a:close/>
                  <a:moveTo>
                    <a:pt x="499" y="25"/>
                  </a:moveTo>
                  <a:lnTo>
                    <a:pt x="495" y="25"/>
                  </a:lnTo>
                  <a:lnTo>
                    <a:pt x="495" y="0"/>
                  </a:lnTo>
                  <a:lnTo>
                    <a:pt x="499" y="0"/>
                  </a:lnTo>
                  <a:lnTo>
                    <a:pt x="499" y="25"/>
                  </a:lnTo>
                  <a:lnTo>
                    <a:pt x="499" y="25"/>
                  </a:lnTo>
                  <a:close/>
                  <a:moveTo>
                    <a:pt x="457" y="25"/>
                  </a:moveTo>
                  <a:lnTo>
                    <a:pt x="418" y="25"/>
                  </a:lnTo>
                  <a:lnTo>
                    <a:pt x="418" y="0"/>
                  </a:lnTo>
                  <a:lnTo>
                    <a:pt x="457" y="0"/>
                  </a:lnTo>
                  <a:lnTo>
                    <a:pt x="457" y="25"/>
                  </a:lnTo>
                  <a:lnTo>
                    <a:pt x="457" y="25"/>
                  </a:lnTo>
                  <a:close/>
                  <a:moveTo>
                    <a:pt x="380" y="25"/>
                  </a:moveTo>
                  <a:lnTo>
                    <a:pt x="341" y="25"/>
                  </a:lnTo>
                  <a:lnTo>
                    <a:pt x="341" y="0"/>
                  </a:lnTo>
                  <a:lnTo>
                    <a:pt x="380" y="0"/>
                  </a:lnTo>
                  <a:lnTo>
                    <a:pt x="380" y="25"/>
                  </a:lnTo>
                  <a:lnTo>
                    <a:pt x="380" y="25"/>
                  </a:lnTo>
                  <a:close/>
                </a:path>
              </a:pathLst>
            </a:custGeom>
            <a:solidFill>
              <a:srgbClr val="444444"/>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81" name="Google Shape;1181;p154"/>
            <p:cNvSpPr/>
            <p:nvPr/>
          </p:nvSpPr>
          <p:spPr>
            <a:xfrm>
              <a:off x="4035426" y="2800350"/>
              <a:ext cx="130175" cy="203200"/>
            </a:xfrm>
            <a:custGeom>
              <a:avLst/>
              <a:gdLst/>
              <a:ahLst/>
              <a:cxnLst/>
              <a:rect l="l" t="t" r="r" b="b"/>
              <a:pathLst>
                <a:path w="82" h="128" extrusionOk="0">
                  <a:moveTo>
                    <a:pt x="18" y="128"/>
                  </a:moveTo>
                  <a:lnTo>
                    <a:pt x="0" y="110"/>
                  </a:lnTo>
                  <a:lnTo>
                    <a:pt x="46" y="64"/>
                  </a:lnTo>
                  <a:lnTo>
                    <a:pt x="1" y="18"/>
                  </a:lnTo>
                  <a:lnTo>
                    <a:pt x="19" y="0"/>
                  </a:lnTo>
                  <a:lnTo>
                    <a:pt x="82" y="64"/>
                  </a:lnTo>
                  <a:lnTo>
                    <a:pt x="18" y="128"/>
                  </a:lnTo>
                  <a:lnTo>
                    <a:pt x="18" y="128"/>
                  </a:lnTo>
                  <a:close/>
                </a:path>
              </a:pathLst>
            </a:custGeom>
            <a:solidFill>
              <a:srgbClr val="444444"/>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nvGrpSpPr>
          <p:cNvPr id="1182" name="Google Shape;1182;p154"/>
          <p:cNvGrpSpPr/>
          <p:nvPr/>
        </p:nvGrpSpPr>
        <p:grpSpPr>
          <a:xfrm>
            <a:off x="8701990" y="1980000"/>
            <a:ext cx="719967" cy="719967"/>
            <a:chOff x="9048751" y="2632075"/>
            <a:chExt cx="966788" cy="966788"/>
          </a:xfrm>
        </p:grpSpPr>
        <p:sp>
          <p:nvSpPr>
            <p:cNvPr id="1183" name="Google Shape;1183;p154"/>
            <p:cNvSpPr/>
            <p:nvPr/>
          </p:nvSpPr>
          <p:spPr>
            <a:xfrm>
              <a:off x="9048751" y="2632075"/>
              <a:ext cx="966788" cy="966788"/>
            </a:xfrm>
            <a:custGeom>
              <a:avLst/>
              <a:gdLst/>
              <a:ahLst/>
              <a:cxnLst/>
              <a:rect l="l" t="t" r="r" b="b"/>
              <a:pathLst>
                <a:path w="609" h="609" extrusionOk="0">
                  <a:moveTo>
                    <a:pt x="609" y="609"/>
                  </a:moveTo>
                  <a:lnTo>
                    <a:pt x="0" y="609"/>
                  </a:lnTo>
                  <a:lnTo>
                    <a:pt x="0" y="0"/>
                  </a:lnTo>
                  <a:lnTo>
                    <a:pt x="609" y="0"/>
                  </a:lnTo>
                  <a:lnTo>
                    <a:pt x="609" y="609"/>
                  </a:lnTo>
                  <a:lnTo>
                    <a:pt x="609" y="609"/>
                  </a:lnTo>
                  <a:close/>
                  <a:moveTo>
                    <a:pt x="26" y="583"/>
                  </a:moveTo>
                  <a:lnTo>
                    <a:pt x="583" y="583"/>
                  </a:lnTo>
                  <a:lnTo>
                    <a:pt x="583" y="26"/>
                  </a:lnTo>
                  <a:lnTo>
                    <a:pt x="26" y="26"/>
                  </a:lnTo>
                  <a:lnTo>
                    <a:pt x="26" y="583"/>
                  </a:lnTo>
                  <a:lnTo>
                    <a:pt x="26" y="583"/>
                  </a:lnTo>
                  <a:close/>
                </a:path>
              </a:pathLst>
            </a:custGeom>
            <a:solidFill>
              <a:srgbClr val="DB536A"/>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84" name="Google Shape;1184;p154"/>
            <p:cNvSpPr/>
            <p:nvPr/>
          </p:nvSpPr>
          <p:spPr>
            <a:xfrm>
              <a:off x="9207501" y="2822575"/>
              <a:ext cx="215900" cy="214313"/>
            </a:xfrm>
            <a:custGeom>
              <a:avLst/>
              <a:gdLst/>
              <a:ahLst/>
              <a:cxnLst/>
              <a:rect l="l" t="t" r="r" b="b"/>
              <a:pathLst>
                <a:path w="460" h="459" extrusionOk="0">
                  <a:moveTo>
                    <a:pt x="230" y="459"/>
                  </a:moveTo>
                  <a:cubicBezTo>
                    <a:pt x="103" y="459"/>
                    <a:pt x="0" y="356"/>
                    <a:pt x="0" y="230"/>
                  </a:cubicBezTo>
                  <a:cubicBezTo>
                    <a:pt x="0" y="103"/>
                    <a:pt x="103" y="0"/>
                    <a:pt x="230" y="0"/>
                  </a:cubicBezTo>
                  <a:cubicBezTo>
                    <a:pt x="357" y="0"/>
                    <a:pt x="460" y="103"/>
                    <a:pt x="460" y="230"/>
                  </a:cubicBezTo>
                  <a:cubicBezTo>
                    <a:pt x="460" y="356"/>
                    <a:pt x="357" y="459"/>
                    <a:pt x="230" y="459"/>
                  </a:cubicBezTo>
                  <a:close/>
                  <a:moveTo>
                    <a:pt x="230" y="88"/>
                  </a:moveTo>
                  <a:cubicBezTo>
                    <a:pt x="152" y="88"/>
                    <a:pt x="88" y="151"/>
                    <a:pt x="88" y="230"/>
                  </a:cubicBezTo>
                  <a:cubicBezTo>
                    <a:pt x="88" y="308"/>
                    <a:pt x="152" y="372"/>
                    <a:pt x="230" y="372"/>
                  </a:cubicBezTo>
                  <a:cubicBezTo>
                    <a:pt x="309" y="372"/>
                    <a:pt x="372" y="308"/>
                    <a:pt x="372" y="230"/>
                  </a:cubicBezTo>
                  <a:cubicBezTo>
                    <a:pt x="372" y="151"/>
                    <a:pt x="309" y="88"/>
                    <a:pt x="230" y="88"/>
                  </a:cubicBezTo>
                  <a:close/>
                </a:path>
              </a:pathLst>
            </a:custGeom>
            <a:solidFill>
              <a:srgbClr val="DB536A"/>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85" name="Google Shape;1185;p154"/>
            <p:cNvSpPr/>
            <p:nvPr/>
          </p:nvSpPr>
          <p:spPr>
            <a:xfrm>
              <a:off x="9602788" y="3217863"/>
              <a:ext cx="215900" cy="215900"/>
            </a:xfrm>
            <a:custGeom>
              <a:avLst/>
              <a:gdLst/>
              <a:ahLst/>
              <a:cxnLst/>
              <a:rect l="l" t="t" r="r" b="b"/>
              <a:pathLst>
                <a:path w="459" h="460" extrusionOk="0">
                  <a:moveTo>
                    <a:pt x="229" y="460"/>
                  </a:moveTo>
                  <a:cubicBezTo>
                    <a:pt x="103" y="460"/>
                    <a:pt x="0" y="357"/>
                    <a:pt x="0" y="230"/>
                  </a:cubicBezTo>
                  <a:cubicBezTo>
                    <a:pt x="0" y="103"/>
                    <a:pt x="103" y="0"/>
                    <a:pt x="229" y="0"/>
                  </a:cubicBezTo>
                  <a:cubicBezTo>
                    <a:pt x="356" y="0"/>
                    <a:pt x="459" y="103"/>
                    <a:pt x="459" y="230"/>
                  </a:cubicBezTo>
                  <a:cubicBezTo>
                    <a:pt x="459" y="357"/>
                    <a:pt x="356" y="460"/>
                    <a:pt x="229" y="460"/>
                  </a:cubicBezTo>
                  <a:close/>
                  <a:moveTo>
                    <a:pt x="229" y="88"/>
                  </a:moveTo>
                  <a:cubicBezTo>
                    <a:pt x="151" y="88"/>
                    <a:pt x="87" y="152"/>
                    <a:pt x="87" y="230"/>
                  </a:cubicBezTo>
                  <a:cubicBezTo>
                    <a:pt x="87" y="308"/>
                    <a:pt x="151" y="372"/>
                    <a:pt x="229" y="372"/>
                  </a:cubicBezTo>
                  <a:cubicBezTo>
                    <a:pt x="308" y="372"/>
                    <a:pt x="372" y="308"/>
                    <a:pt x="372" y="230"/>
                  </a:cubicBezTo>
                  <a:cubicBezTo>
                    <a:pt x="372" y="152"/>
                    <a:pt x="308" y="88"/>
                    <a:pt x="229" y="88"/>
                  </a:cubicBezTo>
                  <a:close/>
                </a:path>
              </a:pathLst>
            </a:custGeom>
            <a:solidFill>
              <a:srgbClr val="DB536A"/>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86" name="Google Shape;1186;p154"/>
            <p:cNvSpPr/>
            <p:nvPr/>
          </p:nvSpPr>
          <p:spPr>
            <a:xfrm>
              <a:off x="9055101" y="2638425"/>
              <a:ext cx="954088" cy="954088"/>
            </a:xfrm>
            <a:custGeom>
              <a:avLst/>
              <a:gdLst/>
              <a:ahLst/>
              <a:cxnLst/>
              <a:rect l="l" t="t" r="r" b="b"/>
              <a:pathLst>
                <a:path w="601" h="601" extrusionOk="0">
                  <a:moveTo>
                    <a:pt x="18" y="601"/>
                  </a:moveTo>
                  <a:lnTo>
                    <a:pt x="0" y="583"/>
                  </a:lnTo>
                  <a:lnTo>
                    <a:pt x="583" y="0"/>
                  </a:lnTo>
                  <a:lnTo>
                    <a:pt x="601" y="18"/>
                  </a:lnTo>
                  <a:lnTo>
                    <a:pt x="18" y="601"/>
                  </a:lnTo>
                  <a:lnTo>
                    <a:pt x="18" y="601"/>
                  </a:lnTo>
                  <a:close/>
                </a:path>
              </a:pathLst>
            </a:custGeom>
            <a:solidFill>
              <a:srgbClr val="DB536A"/>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nvGrpSpPr>
          <p:cNvPr id="1187" name="Google Shape;1187;p154"/>
          <p:cNvGrpSpPr/>
          <p:nvPr/>
        </p:nvGrpSpPr>
        <p:grpSpPr>
          <a:xfrm>
            <a:off x="1140339" y="1980000"/>
            <a:ext cx="719967" cy="719967"/>
            <a:chOff x="442913" y="2632075"/>
            <a:chExt cx="966788" cy="966788"/>
          </a:xfrm>
        </p:grpSpPr>
        <p:sp>
          <p:nvSpPr>
            <p:cNvPr id="1188" name="Google Shape;1188;p154"/>
            <p:cNvSpPr/>
            <p:nvPr/>
          </p:nvSpPr>
          <p:spPr>
            <a:xfrm>
              <a:off x="442913" y="2632075"/>
              <a:ext cx="966788" cy="966788"/>
            </a:xfrm>
            <a:custGeom>
              <a:avLst/>
              <a:gdLst/>
              <a:ahLst/>
              <a:cxnLst/>
              <a:rect l="l" t="t" r="r" b="b"/>
              <a:pathLst>
                <a:path w="609" h="609" extrusionOk="0">
                  <a:moveTo>
                    <a:pt x="609" y="609"/>
                  </a:moveTo>
                  <a:lnTo>
                    <a:pt x="0" y="609"/>
                  </a:lnTo>
                  <a:lnTo>
                    <a:pt x="0" y="0"/>
                  </a:lnTo>
                  <a:lnTo>
                    <a:pt x="609" y="0"/>
                  </a:lnTo>
                  <a:lnTo>
                    <a:pt x="609" y="609"/>
                  </a:lnTo>
                  <a:lnTo>
                    <a:pt x="609" y="609"/>
                  </a:lnTo>
                  <a:close/>
                  <a:moveTo>
                    <a:pt x="26" y="583"/>
                  </a:moveTo>
                  <a:lnTo>
                    <a:pt x="584" y="583"/>
                  </a:lnTo>
                  <a:lnTo>
                    <a:pt x="584" y="26"/>
                  </a:lnTo>
                  <a:lnTo>
                    <a:pt x="26" y="26"/>
                  </a:lnTo>
                  <a:lnTo>
                    <a:pt x="26" y="583"/>
                  </a:lnTo>
                  <a:lnTo>
                    <a:pt x="26" y="583"/>
                  </a:lnTo>
                  <a:close/>
                </a:path>
              </a:pathLst>
            </a:custGeom>
            <a:solidFill>
              <a:srgbClr val="D04A02"/>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89" name="Google Shape;1189;p154"/>
            <p:cNvSpPr/>
            <p:nvPr/>
          </p:nvSpPr>
          <p:spPr>
            <a:xfrm>
              <a:off x="463551" y="2863850"/>
              <a:ext cx="923925" cy="41275"/>
            </a:xfrm>
            <a:custGeom>
              <a:avLst/>
              <a:gdLst/>
              <a:ahLst/>
              <a:cxnLst/>
              <a:rect l="l" t="t" r="r" b="b"/>
              <a:pathLst>
                <a:path w="582" h="26" extrusionOk="0">
                  <a:moveTo>
                    <a:pt x="582" y="26"/>
                  </a:moveTo>
                  <a:lnTo>
                    <a:pt x="0" y="26"/>
                  </a:lnTo>
                  <a:lnTo>
                    <a:pt x="0" y="0"/>
                  </a:lnTo>
                  <a:lnTo>
                    <a:pt x="582" y="0"/>
                  </a:lnTo>
                  <a:lnTo>
                    <a:pt x="582" y="26"/>
                  </a:lnTo>
                  <a:lnTo>
                    <a:pt x="582" y="26"/>
                  </a:lnTo>
                  <a:close/>
                </a:path>
              </a:pathLst>
            </a:custGeom>
            <a:solidFill>
              <a:srgbClr val="D04A02"/>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90" name="Google Shape;1190;p154"/>
            <p:cNvSpPr/>
            <p:nvPr/>
          </p:nvSpPr>
          <p:spPr>
            <a:xfrm>
              <a:off x="466726" y="3095625"/>
              <a:ext cx="922338" cy="39688"/>
            </a:xfrm>
            <a:custGeom>
              <a:avLst/>
              <a:gdLst/>
              <a:ahLst/>
              <a:cxnLst/>
              <a:rect l="l" t="t" r="r" b="b"/>
              <a:pathLst>
                <a:path w="581" h="25" extrusionOk="0">
                  <a:moveTo>
                    <a:pt x="581" y="25"/>
                  </a:moveTo>
                  <a:lnTo>
                    <a:pt x="0" y="25"/>
                  </a:lnTo>
                  <a:lnTo>
                    <a:pt x="0" y="0"/>
                  </a:lnTo>
                  <a:lnTo>
                    <a:pt x="581" y="0"/>
                  </a:lnTo>
                  <a:lnTo>
                    <a:pt x="581" y="25"/>
                  </a:lnTo>
                  <a:lnTo>
                    <a:pt x="581" y="25"/>
                  </a:lnTo>
                  <a:close/>
                </a:path>
              </a:pathLst>
            </a:custGeom>
            <a:solidFill>
              <a:srgbClr val="D04A02"/>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91" name="Google Shape;1191;p154"/>
            <p:cNvSpPr/>
            <p:nvPr/>
          </p:nvSpPr>
          <p:spPr>
            <a:xfrm>
              <a:off x="466726" y="3327400"/>
              <a:ext cx="922338" cy="39688"/>
            </a:xfrm>
            <a:custGeom>
              <a:avLst/>
              <a:gdLst/>
              <a:ahLst/>
              <a:cxnLst/>
              <a:rect l="l" t="t" r="r" b="b"/>
              <a:pathLst>
                <a:path w="581" h="25" extrusionOk="0">
                  <a:moveTo>
                    <a:pt x="581" y="25"/>
                  </a:moveTo>
                  <a:lnTo>
                    <a:pt x="0" y="25"/>
                  </a:lnTo>
                  <a:lnTo>
                    <a:pt x="0" y="0"/>
                  </a:lnTo>
                  <a:lnTo>
                    <a:pt x="581" y="0"/>
                  </a:lnTo>
                  <a:lnTo>
                    <a:pt x="581" y="25"/>
                  </a:lnTo>
                  <a:lnTo>
                    <a:pt x="581" y="25"/>
                  </a:lnTo>
                  <a:close/>
                </a:path>
              </a:pathLst>
            </a:custGeom>
            <a:solidFill>
              <a:srgbClr val="D04A02"/>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92" name="Google Shape;1192;p154"/>
            <p:cNvSpPr/>
            <p:nvPr/>
          </p:nvSpPr>
          <p:spPr>
            <a:xfrm>
              <a:off x="449263" y="3348038"/>
              <a:ext cx="244475" cy="244475"/>
            </a:xfrm>
            <a:custGeom>
              <a:avLst/>
              <a:gdLst/>
              <a:ahLst/>
              <a:cxnLst/>
              <a:rect l="l" t="t" r="r" b="b"/>
              <a:pathLst>
                <a:path w="154" h="154" extrusionOk="0">
                  <a:moveTo>
                    <a:pt x="18" y="154"/>
                  </a:moveTo>
                  <a:lnTo>
                    <a:pt x="0" y="136"/>
                  </a:lnTo>
                  <a:lnTo>
                    <a:pt x="27" y="109"/>
                  </a:lnTo>
                  <a:lnTo>
                    <a:pt x="45" y="127"/>
                  </a:lnTo>
                  <a:lnTo>
                    <a:pt x="18" y="154"/>
                  </a:lnTo>
                  <a:lnTo>
                    <a:pt x="18" y="154"/>
                  </a:lnTo>
                  <a:close/>
                  <a:moveTo>
                    <a:pt x="72" y="100"/>
                  </a:moveTo>
                  <a:lnTo>
                    <a:pt x="54" y="81"/>
                  </a:lnTo>
                  <a:lnTo>
                    <a:pt x="82" y="54"/>
                  </a:lnTo>
                  <a:lnTo>
                    <a:pt x="100" y="73"/>
                  </a:lnTo>
                  <a:lnTo>
                    <a:pt x="72" y="100"/>
                  </a:lnTo>
                  <a:lnTo>
                    <a:pt x="72" y="100"/>
                  </a:lnTo>
                  <a:close/>
                  <a:moveTo>
                    <a:pt x="127" y="46"/>
                  </a:moveTo>
                  <a:lnTo>
                    <a:pt x="109" y="27"/>
                  </a:lnTo>
                  <a:lnTo>
                    <a:pt x="136" y="0"/>
                  </a:lnTo>
                  <a:lnTo>
                    <a:pt x="154" y="18"/>
                  </a:lnTo>
                  <a:lnTo>
                    <a:pt x="127" y="46"/>
                  </a:lnTo>
                  <a:lnTo>
                    <a:pt x="127" y="46"/>
                  </a:lnTo>
                  <a:close/>
                </a:path>
              </a:pathLst>
            </a:custGeom>
            <a:solidFill>
              <a:srgbClr val="D04A02"/>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93" name="Google Shape;1193;p154"/>
            <p:cNvSpPr/>
            <p:nvPr/>
          </p:nvSpPr>
          <p:spPr>
            <a:xfrm>
              <a:off x="798513" y="2874963"/>
              <a:ext cx="611188" cy="487363"/>
            </a:xfrm>
            <a:custGeom>
              <a:avLst/>
              <a:gdLst/>
              <a:ahLst/>
              <a:cxnLst/>
              <a:rect l="l" t="t" r="r" b="b"/>
              <a:pathLst>
                <a:path w="385" h="307" extrusionOk="0">
                  <a:moveTo>
                    <a:pt x="18" y="307"/>
                  </a:moveTo>
                  <a:lnTo>
                    <a:pt x="0" y="289"/>
                  </a:lnTo>
                  <a:lnTo>
                    <a:pt x="27" y="262"/>
                  </a:lnTo>
                  <a:lnTo>
                    <a:pt x="45" y="280"/>
                  </a:lnTo>
                  <a:lnTo>
                    <a:pt x="18" y="307"/>
                  </a:lnTo>
                  <a:lnTo>
                    <a:pt x="18" y="307"/>
                  </a:lnTo>
                  <a:close/>
                  <a:moveTo>
                    <a:pt x="72" y="253"/>
                  </a:moveTo>
                  <a:lnTo>
                    <a:pt x="54" y="235"/>
                  </a:lnTo>
                  <a:lnTo>
                    <a:pt x="81" y="208"/>
                  </a:lnTo>
                  <a:lnTo>
                    <a:pt x="100" y="226"/>
                  </a:lnTo>
                  <a:lnTo>
                    <a:pt x="72" y="253"/>
                  </a:lnTo>
                  <a:lnTo>
                    <a:pt x="72" y="253"/>
                  </a:lnTo>
                  <a:close/>
                  <a:moveTo>
                    <a:pt x="127" y="198"/>
                  </a:moveTo>
                  <a:lnTo>
                    <a:pt x="108" y="180"/>
                  </a:lnTo>
                  <a:lnTo>
                    <a:pt x="136" y="153"/>
                  </a:lnTo>
                  <a:lnTo>
                    <a:pt x="154" y="171"/>
                  </a:lnTo>
                  <a:lnTo>
                    <a:pt x="127" y="198"/>
                  </a:lnTo>
                  <a:lnTo>
                    <a:pt x="127" y="198"/>
                  </a:lnTo>
                  <a:close/>
                  <a:moveTo>
                    <a:pt x="217" y="164"/>
                  </a:moveTo>
                  <a:lnTo>
                    <a:pt x="179" y="164"/>
                  </a:lnTo>
                  <a:lnTo>
                    <a:pt x="179" y="138"/>
                  </a:lnTo>
                  <a:lnTo>
                    <a:pt x="217" y="138"/>
                  </a:lnTo>
                  <a:lnTo>
                    <a:pt x="217" y="164"/>
                  </a:lnTo>
                  <a:lnTo>
                    <a:pt x="217" y="164"/>
                  </a:lnTo>
                  <a:close/>
                  <a:moveTo>
                    <a:pt x="259" y="145"/>
                  </a:moveTo>
                  <a:lnTo>
                    <a:pt x="240" y="127"/>
                  </a:lnTo>
                  <a:lnTo>
                    <a:pt x="267" y="100"/>
                  </a:lnTo>
                  <a:lnTo>
                    <a:pt x="285" y="118"/>
                  </a:lnTo>
                  <a:lnTo>
                    <a:pt x="259" y="145"/>
                  </a:lnTo>
                  <a:lnTo>
                    <a:pt x="259" y="145"/>
                  </a:lnTo>
                  <a:close/>
                  <a:moveTo>
                    <a:pt x="313" y="90"/>
                  </a:moveTo>
                  <a:lnTo>
                    <a:pt x="294" y="72"/>
                  </a:lnTo>
                  <a:lnTo>
                    <a:pt x="321" y="45"/>
                  </a:lnTo>
                  <a:lnTo>
                    <a:pt x="340" y="63"/>
                  </a:lnTo>
                  <a:lnTo>
                    <a:pt x="313" y="90"/>
                  </a:lnTo>
                  <a:lnTo>
                    <a:pt x="313" y="90"/>
                  </a:lnTo>
                  <a:close/>
                  <a:moveTo>
                    <a:pt x="367" y="36"/>
                  </a:moveTo>
                  <a:lnTo>
                    <a:pt x="348" y="18"/>
                  </a:lnTo>
                  <a:lnTo>
                    <a:pt x="366" y="0"/>
                  </a:lnTo>
                  <a:lnTo>
                    <a:pt x="385" y="18"/>
                  </a:lnTo>
                  <a:lnTo>
                    <a:pt x="367" y="36"/>
                  </a:lnTo>
                  <a:lnTo>
                    <a:pt x="367" y="36"/>
                  </a:lnTo>
                  <a:close/>
                </a:path>
              </a:pathLst>
            </a:custGeom>
            <a:solidFill>
              <a:srgbClr val="D04A02"/>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nvGrpSpPr>
          <p:cNvPr id="1194" name="Google Shape;1194;p154"/>
          <p:cNvGrpSpPr/>
          <p:nvPr/>
        </p:nvGrpSpPr>
        <p:grpSpPr>
          <a:xfrm>
            <a:off x="3675802" y="1980000"/>
            <a:ext cx="719967" cy="797671"/>
            <a:chOff x="6181726" y="2632075"/>
            <a:chExt cx="966788" cy="1071563"/>
          </a:xfrm>
        </p:grpSpPr>
        <p:sp>
          <p:nvSpPr>
            <p:cNvPr id="1195" name="Google Shape;1195;p154"/>
            <p:cNvSpPr/>
            <p:nvPr/>
          </p:nvSpPr>
          <p:spPr>
            <a:xfrm>
              <a:off x="6181726" y="2632075"/>
              <a:ext cx="966788" cy="966788"/>
            </a:xfrm>
            <a:custGeom>
              <a:avLst/>
              <a:gdLst/>
              <a:ahLst/>
              <a:cxnLst/>
              <a:rect l="l" t="t" r="r" b="b"/>
              <a:pathLst>
                <a:path w="609" h="609" extrusionOk="0">
                  <a:moveTo>
                    <a:pt x="609" y="609"/>
                  </a:moveTo>
                  <a:lnTo>
                    <a:pt x="352" y="609"/>
                  </a:lnTo>
                  <a:lnTo>
                    <a:pt x="352" y="583"/>
                  </a:lnTo>
                  <a:lnTo>
                    <a:pt x="583" y="583"/>
                  </a:lnTo>
                  <a:lnTo>
                    <a:pt x="583" y="26"/>
                  </a:lnTo>
                  <a:lnTo>
                    <a:pt x="26" y="26"/>
                  </a:lnTo>
                  <a:lnTo>
                    <a:pt x="26" y="583"/>
                  </a:lnTo>
                  <a:lnTo>
                    <a:pt x="294" y="583"/>
                  </a:lnTo>
                  <a:lnTo>
                    <a:pt x="294" y="609"/>
                  </a:lnTo>
                  <a:lnTo>
                    <a:pt x="0" y="609"/>
                  </a:lnTo>
                  <a:lnTo>
                    <a:pt x="0" y="0"/>
                  </a:lnTo>
                  <a:lnTo>
                    <a:pt x="609" y="0"/>
                  </a:lnTo>
                  <a:lnTo>
                    <a:pt x="609" y="609"/>
                  </a:lnTo>
                  <a:lnTo>
                    <a:pt x="609" y="609"/>
                  </a:lnTo>
                  <a:close/>
                </a:path>
              </a:pathLst>
            </a:custGeom>
            <a:solidFill>
              <a:srgbClr val="EB8C00"/>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96" name="Google Shape;1196;p154"/>
            <p:cNvSpPr/>
            <p:nvPr/>
          </p:nvSpPr>
          <p:spPr>
            <a:xfrm>
              <a:off x="6294438" y="3211513"/>
              <a:ext cx="741362" cy="354013"/>
            </a:xfrm>
            <a:custGeom>
              <a:avLst/>
              <a:gdLst/>
              <a:ahLst/>
              <a:cxnLst/>
              <a:rect l="l" t="t" r="r" b="b"/>
              <a:pathLst>
                <a:path w="1583" h="757" extrusionOk="0">
                  <a:moveTo>
                    <a:pt x="86" y="757"/>
                  </a:moveTo>
                  <a:cubicBezTo>
                    <a:pt x="0" y="745"/>
                    <a:pt x="0" y="745"/>
                    <a:pt x="0" y="745"/>
                  </a:cubicBezTo>
                  <a:cubicBezTo>
                    <a:pt x="56" y="342"/>
                    <a:pt x="56" y="342"/>
                    <a:pt x="56" y="342"/>
                  </a:cubicBezTo>
                  <a:cubicBezTo>
                    <a:pt x="89" y="237"/>
                    <a:pt x="171" y="153"/>
                    <a:pt x="276" y="117"/>
                  </a:cubicBezTo>
                  <a:cubicBezTo>
                    <a:pt x="584" y="12"/>
                    <a:pt x="584" y="12"/>
                    <a:pt x="584" y="12"/>
                  </a:cubicBezTo>
                  <a:cubicBezTo>
                    <a:pt x="620" y="0"/>
                    <a:pt x="660" y="10"/>
                    <a:pt x="686" y="37"/>
                  </a:cubicBezTo>
                  <a:cubicBezTo>
                    <a:pt x="710" y="62"/>
                    <a:pt x="710" y="62"/>
                    <a:pt x="710" y="62"/>
                  </a:cubicBezTo>
                  <a:cubicBezTo>
                    <a:pt x="731" y="84"/>
                    <a:pt x="760" y="96"/>
                    <a:pt x="791" y="96"/>
                  </a:cubicBezTo>
                  <a:cubicBezTo>
                    <a:pt x="791" y="96"/>
                    <a:pt x="791" y="96"/>
                    <a:pt x="791" y="96"/>
                  </a:cubicBezTo>
                  <a:cubicBezTo>
                    <a:pt x="822" y="96"/>
                    <a:pt x="851" y="84"/>
                    <a:pt x="873" y="62"/>
                  </a:cubicBezTo>
                  <a:cubicBezTo>
                    <a:pt x="897" y="37"/>
                    <a:pt x="897" y="37"/>
                    <a:pt x="897" y="37"/>
                  </a:cubicBezTo>
                  <a:cubicBezTo>
                    <a:pt x="923" y="10"/>
                    <a:pt x="963" y="0"/>
                    <a:pt x="998" y="12"/>
                  </a:cubicBezTo>
                  <a:cubicBezTo>
                    <a:pt x="1307" y="117"/>
                    <a:pt x="1307" y="117"/>
                    <a:pt x="1307" y="117"/>
                  </a:cubicBezTo>
                  <a:cubicBezTo>
                    <a:pt x="1412" y="153"/>
                    <a:pt x="1494" y="237"/>
                    <a:pt x="1527" y="342"/>
                  </a:cubicBezTo>
                  <a:cubicBezTo>
                    <a:pt x="1528" y="349"/>
                    <a:pt x="1528" y="349"/>
                    <a:pt x="1528" y="349"/>
                  </a:cubicBezTo>
                  <a:cubicBezTo>
                    <a:pt x="1583" y="745"/>
                    <a:pt x="1583" y="745"/>
                    <a:pt x="1583" y="745"/>
                  </a:cubicBezTo>
                  <a:cubicBezTo>
                    <a:pt x="1497" y="757"/>
                    <a:pt x="1497" y="757"/>
                    <a:pt x="1497" y="757"/>
                  </a:cubicBezTo>
                  <a:cubicBezTo>
                    <a:pt x="1442" y="365"/>
                    <a:pt x="1442" y="365"/>
                    <a:pt x="1442" y="365"/>
                  </a:cubicBezTo>
                  <a:cubicBezTo>
                    <a:pt x="1417" y="287"/>
                    <a:pt x="1356" y="226"/>
                    <a:pt x="1279" y="200"/>
                  </a:cubicBezTo>
                  <a:cubicBezTo>
                    <a:pt x="970" y="95"/>
                    <a:pt x="970" y="95"/>
                    <a:pt x="970" y="95"/>
                  </a:cubicBezTo>
                  <a:cubicBezTo>
                    <a:pt x="967" y="94"/>
                    <a:pt x="962" y="95"/>
                    <a:pt x="960" y="98"/>
                  </a:cubicBezTo>
                  <a:cubicBezTo>
                    <a:pt x="936" y="122"/>
                    <a:pt x="936" y="122"/>
                    <a:pt x="936" y="122"/>
                  </a:cubicBezTo>
                  <a:cubicBezTo>
                    <a:pt x="897" y="162"/>
                    <a:pt x="846" y="183"/>
                    <a:pt x="791" y="183"/>
                  </a:cubicBezTo>
                  <a:cubicBezTo>
                    <a:pt x="791" y="183"/>
                    <a:pt x="791" y="183"/>
                    <a:pt x="791" y="183"/>
                  </a:cubicBezTo>
                  <a:cubicBezTo>
                    <a:pt x="737" y="183"/>
                    <a:pt x="685" y="162"/>
                    <a:pt x="647" y="122"/>
                  </a:cubicBezTo>
                  <a:cubicBezTo>
                    <a:pt x="623" y="98"/>
                    <a:pt x="623" y="98"/>
                    <a:pt x="623" y="98"/>
                  </a:cubicBezTo>
                  <a:cubicBezTo>
                    <a:pt x="620" y="95"/>
                    <a:pt x="616" y="94"/>
                    <a:pt x="612" y="95"/>
                  </a:cubicBezTo>
                  <a:cubicBezTo>
                    <a:pt x="304" y="200"/>
                    <a:pt x="304" y="200"/>
                    <a:pt x="304" y="200"/>
                  </a:cubicBezTo>
                  <a:cubicBezTo>
                    <a:pt x="227" y="226"/>
                    <a:pt x="166" y="287"/>
                    <a:pt x="141" y="365"/>
                  </a:cubicBezTo>
                  <a:cubicBezTo>
                    <a:pt x="86" y="757"/>
                    <a:pt x="86" y="757"/>
                    <a:pt x="86" y="757"/>
                  </a:cubicBezTo>
                  <a:close/>
                </a:path>
              </a:pathLst>
            </a:custGeom>
            <a:solidFill>
              <a:srgbClr val="EB8C00"/>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97" name="Google Shape;1197;p154"/>
            <p:cNvSpPr/>
            <p:nvPr/>
          </p:nvSpPr>
          <p:spPr>
            <a:xfrm>
              <a:off x="6534151" y="2836863"/>
              <a:ext cx="261938" cy="358775"/>
            </a:xfrm>
            <a:custGeom>
              <a:avLst/>
              <a:gdLst/>
              <a:ahLst/>
              <a:cxnLst/>
              <a:rect l="l" t="t" r="r" b="b"/>
              <a:pathLst>
                <a:path w="557" h="765" extrusionOk="0">
                  <a:moveTo>
                    <a:pt x="278" y="765"/>
                  </a:moveTo>
                  <a:cubicBezTo>
                    <a:pt x="193" y="765"/>
                    <a:pt x="144" y="718"/>
                    <a:pt x="93" y="661"/>
                  </a:cubicBezTo>
                  <a:cubicBezTo>
                    <a:pt x="31" y="592"/>
                    <a:pt x="0" y="473"/>
                    <a:pt x="0" y="307"/>
                  </a:cubicBezTo>
                  <a:cubicBezTo>
                    <a:pt x="0" y="138"/>
                    <a:pt x="125" y="0"/>
                    <a:pt x="278" y="0"/>
                  </a:cubicBezTo>
                  <a:cubicBezTo>
                    <a:pt x="432" y="0"/>
                    <a:pt x="557" y="138"/>
                    <a:pt x="557" y="307"/>
                  </a:cubicBezTo>
                  <a:cubicBezTo>
                    <a:pt x="557" y="473"/>
                    <a:pt x="526" y="592"/>
                    <a:pt x="464" y="661"/>
                  </a:cubicBezTo>
                  <a:cubicBezTo>
                    <a:pt x="413" y="718"/>
                    <a:pt x="364" y="765"/>
                    <a:pt x="278" y="765"/>
                  </a:cubicBezTo>
                  <a:close/>
                  <a:moveTo>
                    <a:pt x="278" y="88"/>
                  </a:moveTo>
                  <a:cubicBezTo>
                    <a:pt x="173" y="88"/>
                    <a:pt x="87" y="186"/>
                    <a:pt x="87" y="307"/>
                  </a:cubicBezTo>
                  <a:cubicBezTo>
                    <a:pt x="87" y="447"/>
                    <a:pt x="112" y="552"/>
                    <a:pt x="158" y="603"/>
                  </a:cubicBezTo>
                  <a:cubicBezTo>
                    <a:pt x="210" y="661"/>
                    <a:pt x="236" y="678"/>
                    <a:pt x="278" y="678"/>
                  </a:cubicBezTo>
                  <a:cubicBezTo>
                    <a:pt x="321" y="678"/>
                    <a:pt x="346" y="661"/>
                    <a:pt x="399" y="603"/>
                  </a:cubicBezTo>
                  <a:cubicBezTo>
                    <a:pt x="444" y="552"/>
                    <a:pt x="470" y="447"/>
                    <a:pt x="470" y="307"/>
                  </a:cubicBezTo>
                  <a:cubicBezTo>
                    <a:pt x="470" y="186"/>
                    <a:pt x="384" y="88"/>
                    <a:pt x="278" y="88"/>
                  </a:cubicBezTo>
                  <a:close/>
                </a:path>
              </a:pathLst>
            </a:custGeom>
            <a:solidFill>
              <a:srgbClr val="EB8C00"/>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98" name="Google Shape;1198;p154"/>
            <p:cNvSpPr/>
            <p:nvPr/>
          </p:nvSpPr>
          <p:spPr>
            <a:xfrm>
              <a:off x="6523038" y="3454400"/>
              <a:ext cx="153988" cy="249238"/>
            </a:xfrm>
            <a:custGeom>
              <a:avLst/>
              <a:gdLst/>
              <a:ahLst/>
              <a:cxnLst/>
              <a:rect l="l" t="t" r="r" b="b"/>
              <a:pathLst>
                <a:path w="97" h="157" extrusionOk="0">
                  <a:moveTo>
                    <a:pt x="19" y="157"/>
                  </a:moveTo>
                  <a:lnTo>
                    <a:pt x="0" y="139"/>
                  </a:lnTo>
                  <a:lnTo>
                    <a:pt x="61" y="79"/>
                  </a:lnTo>
                  <a:lnTo>
                    <a:pt x="0" y="19"/>
                  </a:lnTo>
                  <a:lnTo>
                    <a:pt x="19" y="0"/>
                  </a:lnTo>
                  <a:lnTo>
                    <a:pt x="97" y="79"/>
                  </a:lnTo>
                  <a:lnTo>
                    <a:pt x="19" y="157"/>
                  </a:lnTo>
                  <a:lnTo>
                    <a:pt x="19" y="157"/>
                  </a:lnTo>
                  <a:close/>
                </a:path>
              </a:pathLst>
            </a:custGeom>
            <a:solidFill>
              <a:srgbClr val="EB8C00"/>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1199" name="Google Shape;1199;p154"/>
          <p:cNvSpPr/>
          <p:nvPr/>
        </p:nvSpPr>
        <p:spPr>
          <a:xfrm>
            <a:off x="485700" y="3960000"/>
            <a:ext cx="2031600" cy="966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400"/>
              </a:spcAft>
              <a:buNone/>
            </a:pPr>
            <a:r>
              <a:rPr lang="en-GB">
                <a:solidFill>
                  <a:schemeClr val="dk1"/>
                </a:solidFill>
              </a:rPr>
              <a:t>Determine if your client is a definite laggard or leader from an ESG perspective.</a:t>
            </a:r>
            <a:endParaRPr/>
          </a:p>
        </p:txBody>
      </p:sp>
      <p:sp>
        <p:nvSpPr>
          <p:cNvPr id="1200" name="Google Shape;1200;p154"/>
          <p:cNvSpPr/>
          <p:nvPr/>
        </p:nvSpPr>
        <p:spPr>
          <a:xfrm>
            <a:off x="3153225" y="3978325"/>
            <a:ext cx="1854600" cy="7977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400"/>
              </a:spcAft>
              <a:buNone/>
            </a:pPr>
            <a:r>
              <a:rPr lang="en-GB">
                <a:solidFill>
                  <a:schemeClr val="dk1"/>
                </a:solidFill>
              </a:rPr>
              <a:t>Forecast the end result of ESG impacts on the client and </a:t>
            </a:r>
            <a:r>
              <a:rPr lang="en-GB"/>
              <a:t>industry</a:t>
            </a:r>
            <a:endParaRPr/>
          </a:p>
        </p:txBody>
      </p:sp>
      <p:sp>
        <p:nvSpPr>
          <p:cNvPr id="1201" name="Google Shape;1201;p154"/>
          <p:cNvSpPr/>
          <p:nvPr/>
        </p:nvSpPr>
        <p:spPr>
          <a:xfrm>
            <a:off x="8060125" y="3960000"/>
            <a:ext cx="2081100" cy="9684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400"/>
              </a:spcAft>
              <a:buNone/>
            </a:pPr>
            <a:r>
              <a:rPr lang="en-GB">
                <a:solidFill>
                  <a:schemeClr val="dk1"/>
                </a:solidFill>
              </a:rPr>
              <a:t>Adopt this model in your cash flows, and apply valuation techniques as normal.</a:t>
            </a:r>
            <a:endParaRPr/>
          </a:p>
        </p:txBody>
      </p:sp>
      <p:sp>
        <p:nvSpPr>
          <p:cNvPr id="1202" name="Google Shape;1202;p154"/>
          <p:cNvSpPr/>
          <p:nvPr/>
        </p:nvSpPr>
        <p:spPr>
          <a:xfrm>
            <a:off x="5659025" y="3877800"/>
            <a:ext cx="1854600" cy="966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400"/>
              </a:spcAft>
              <a:buNone/>
            </a:pPr>
            <a:r>
              <a:rPr lang="en-GB">
                <a:solidFill>
                  <a:schemeClr val="dk1"/>
                </a:solidFill>
              </a:rPr>
              <a:t>Model the transition from current state to end state.</a:t>
            </a:r>
            <a:endParaRPr/>
          </a:p>
        </p:txBody>
      </p:sp>
      <p:pic>
        <p:nvPicPr>
          <p:cNvPr id="1203" name="Google Shape;1203;p154"/>
          <p:cNvPicPr preferRelativeResize="0"/>
          <p:nvPr/>
        </p:nvPicPr>
        <p:blipFill rotWithShape="1">
          <a:blip r:embed="rId3">
            <a:alphaModFix/>
          </a:blip>
          <a:srcRect l="39825" t="10005" r="48757" b="-144"/>
          <a:stretch/>
        </p:blipFill>
        <p:spPr>
          <a:xfrm>
            <a:off x="10800000" y="0"/>
            <a:ext cx="13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pic>
        <p:nvPicPr>
          <p:cNvPr id="1208" name="Google Shape;1208;p155"/>
          <p:cNvPicPr preferRelativeResize="0"/>
          <p:nvPr/>
        </p:nvPicPr>
        <p:blipFill rotWithShape="1">
          <a:blip r:embed="rId3">
            <a:alphaModFix/>
          </a:blip>
          <a:srcRect l="39204" r="28239" b="9861"/>
          <a:stretch/>
        </p:blipFill>
        <p:spPr>
          <a:xfrm>
            <a:off x="0" y="0"/>
            <a:ext cx="3969352" cy="6858000"/>
          </a:xfrm>
          <a:prstGeom prst="rect">
            <a:avLst/>
          </a:prstGeom>
          <a:noFill/>
          <a:ln>
            <a:noFill/>
          </a:ln>
        </p:spPr>
      </p:pic>
      <p:sp>
        <p:nvSpPr>
          <p:cNvPr id="1209" name="Google Shape;1209;p155"/>
          <p:cNvSpPr txBox="1">
            <a:spLocks noGrp="1"/>
          </p:cNvSpPr>
          <p:nvPr>
            <p:ph type="title"/>
          </p:nvPr>
        </p:nvSpPr>
        <p:spPr>
          <a:xfrm>
            <a:off x="4327775" y="467950"/>
            <a:ext cx="70377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So, where do you think is the right place on the ESG spectrum?</a:t>
            </a:r>
            <a:endParaRPr/>
          </a:p>
        </p:txBody>
      </p:sp>
      <p:sp>
        <p:nvSpPr>
          <p:cNvPr id="1210" name="Google Shape;1210;p155"/>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PwC | ESG &amp; Value</a:t>
            </a:r>
            <a:endParaRPr sz="1400" b="0" i="0" u="none" strike="noStrike" cap="none">
              <a:solidFill>
                <a:srgbClr val="000000"/>
              </a:solidFill>
              <a:latin typeface="Arial"/>
              <a:ea typeface="Arial"/>
              <a:cs typeface="Arial"/>
              <a:sym typeface="Arial"/>
            </a:endParaRPr>
          </a:p>
        </p:txBody>
      </p:sp>
      <p:sp>
        <p:nvSpPr>
          <p:cNvPr id="1211" name="Google Shape;1211;p155"/>
          <p:cNvSpPr/>
          <p:nvPr/>
        </p:nvSpPr>
        <p:spPr>
          <a:xfrm>
            <a:off x="4312800" y="3088400"/>
            <a:ext cx="7392600" cy="469200"/>
          </a:xfrm>
          <a:prstGeom prst="rect">
            <a:avLst/>
          </a:prstGeom>
          <a:gradFill>
            <a:gsLst>
              <a:gs pos="0">
                <a:srgbClr val="93C47D"/>
              </a:gs>
              <a:gs pos="50000">
                <a:srgbClr val="F6B26B"/>
              </a:gs>
              <a:gs pos="100000">
                <a:srgbClr val="E06666"/>
              </a:gs>
            </a:gsLst>
            <a:lin ang="108014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155"/>
          <p:cNvSpPr txBox="1"/>
          <p:nvPr/>
        </p:nvSpPr>
        <p:spPr>
          <a:xfrm>
            <a:off x="4327786" y="3127100"/>
            <a:ext cx="3349800" cy="381000"/>
          </a:xfrm>
          <a:prstGeom prst="rect">
            <a:avLst/>
          </a:prstGeom>
          <a:noFill/>
          <a:ln>
            <a:noFill/>
          </a:ln>
        </p:spPr>
        <p:txBody>
          <a:bodyPr spcFirstLastPara="1" wrap="square" lIns="91425" tIns="91425" rIns="91425" bIns="91425" anchor="ctr" anchorCtr="0">
            <a:spAutoFit/>
          </a:bodyPr>
          <a:lstStyle/>
          <a:p>
            <a:pPr marL="0" marR="0" lvl="0" indent="0" algn="l" rtl="0">
              <a:lnSpc>
                <a:spcPct val="85000"/>
              </a:lnSpc>
              <a:spcBef>
                <a:spcPts val="0"/>
              </a:spcBef>
              <a:spcAft>
                <a:spcPts val="0"/>
              </a:spcAft>
              <a:buClr>
                <a:srgbClr val="000000"/>
              </a:buClr>
              <a:buSzPts val="1400"/>
              <a:buFont typeface="Arial"/>
              <a:buNone/>
            </a:pPr>
            <a:r>
              <a:rPr lang="en-GB" sz="1500" b="1" u="none" strike="noStrike" cap="none">
                <a:solidFill>
                  <a:schemeClr val="lt1"/>
                </a:solidFill>
                <a:latin typeface="Arial"/>
                <a:ea typeface="Arial"/>
                <a:cs typeface="Arial"/>
                <a:sym typeface="Arial"/>
              </a:rPr>
              <a:t>ESG is overcooked…</a:t>
            </a:r>
            <a:endParaRPr sz="1500" b="1" u="none" strike="noStrike" cap="none">
              <a:solidFill>
                <a:schemeClr val="lt1"/>
              </a:solidFill>
              <a:latin typeface="Arial"/>
              <a:ea typeface="Arial"/>
              <a:cs typeface="Arial"/>
              <a:sym typeface="Arial"/>
            </a:endParaRPr>
          </a:p>
        </p:txBody>
      </p:sp>
      <p:sp>
        <p:nvSpPr>
          <p:cNvPr id="1213" name="Google Shape;1213;p155"/>
          <p:cNvSpPr txBox="1"/>
          <p:nvPr/>
        </p:nvSpPr>
        <p:spPr>
          <a:xfrm>
            <a:off x="6628425" y="3127100"/>
            <a:ext cx="4776300" cy="381000"/>
          </a:xfrm>
          <a:prstGeom prst="rect">
            <a:avLst/>
          </a:prstGeom>
          <a:noFill/>
          <a:ln>
            <a:noFill/>
          </a:ln>
        </p:spPr>
        <p:txBody>
          <a:bodyPr spcFirstLastPara="1" wrap="square" lIns="91425" tIns="91425" rIns="91425" bIns="91425" anchor="ctr" anchorCtr="0">
            <a:spAutoFit/>
          </a:bodyPr>
          <a:lstStyle/>
          <a:p>
            <a:pPr marL="0" marR="0" lvl="0" indent="0" algn="r" rtl="0">
              <a:lnSpc>
                <a:spcPct val="85000"/>
              </a:lnSpc>
              <a:spcBef>
                <a:spcPts val="0"/>
              </a:spcBef>
              <a:spcAft>
                <a:spcPts val="0"/>
              </a:spcAft>
              <a:buClr>
                <a:srgbClr val="000000"/>
              </a:buClr>
              <a:buSzPts val="1400"/>
              <a:buFont typeface="Arial"/>
              <a:buNone/>
            </a:pPr>
            <a:r>
              <a:rPr lang="en-GB" sz="1500" b="1" u="none" strike="noStrike" cap="none">
                <a:solidFill>
                  <a:schemeClr val="lt1"/>
                </a:solidFill>
                <a:latin typeface="Arial"/>
                <a:ea typeface="Arial"/>
                <a:cs typeface="Arial"/>
                <a:sym typeface="Arial"/>
              </a:rPr>
              <a:t>ESG is going to change everything…</a:t>
            </a:r>
            <a:endParaRPr sz="1500" b="1"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56"/>
          <p:cNvSpPr txBox="1">
            <a:spLocks noGrp="1"/>
          </p:cNvSpPr>
          <p:nvPr>
            <p:ph type="ctrTitle"/>
          </p:nvPr>
        </p:nvSpPr>
        <p:spPr>
          <a:xfrm>
            <a:off x="4352851" y="1331275"/>
            <a:ext cx="3687000" cy="1525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2800"/>
              <a:buFont typeface="Georgia"/>
              <a:buNone/>
            </a:pPr>
            <a:r>
              <a:rPr lang="en-GB" sz="4800">
                <a:solidFill>
                  <a:schemeClr val="dk1"/>
                </a:solidFill>
              </a:rPr>
              <a:t>Thank you</a:t>
            </a:r>
            <a:endParaRPr sz="4800">
              <a:solidFill>
                <a:schemeClr val="dk1"/>
              </a:solidFill>
            </a:endParaRPr>
          </a:p>
        </p:txBody>
      </p:sp>
      <p:sp>
        <p:nvSpPr>
          <p:cNvPr id="1220" name="Google Shape;1220;p156"/>
          <p:cNvSpPr txBox="1"/>
          <p:nvPr/>
        </p:nvSpPr>
        <p:spPr>
          <a:xfrm>
            <a:off x="4352850" y="5038650"/>
            <a:ext cx="1830900" cy="191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lt1"/>
              </a:buClr>
              <a:buSzPts val="2800"/>
              <a:buFont typeface="Georgia"/>
              <a:buNone/>
            </a:pPr>
            <a:r>
              <a:rPr lang="en-GB" b="0" i="0" u="none" strike="noStrike" cap="none">
                <a:solidFill>
                  <a:schemeClr val="dk1"/>
                </a:solidFill>
                <a:latin typeface="Arial"/>
                <a:ea typeface="Arial"/>
                <a:cs typeface="Arial"/>
                <a:sym typeface="Arial"/>
              </a:rPr>
              <a:t>www.pwc.com.au</a:t>
            </a:r>
            <a:endParaRPr b="0" i="0" u="none" strike="noStrike" cap="none">
              <a:solidFill>
                <a:schemeClr val="dk1"/>
              </a:solidFill>
              <a:latin typeface="Arial"/>
              <a:ea typeface="Arial"/>
              <a:cs typeface="Arial"/>
              <a:sym typeface="Arial"/>
            </a:endParaRPr>
          </a:p>
        </p:txBody>
      </p:sp>
      <p:sp>
        <p:nvSpPr>
          <p:cNvPr id="1221" name="Google Shape;1221;p156"/>
          <p:cNvSpPr txBox="1"/>
          <p:nvPr/>
        </p:nvSpPr>
        <p:spPr>
          <a:xfrm>
            <a:off x="4327775" y="5482500"/>
            <a:ext cx="7422600" cy="145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900">
                <a:solidFill>
                  <a:schemeClr val="dk1"/>
                </a:solidFill>
              </a:rPr>
              <a:t>© 2022 PricewaterhouseCoopers. All rights reserved. PwC refers to the Australia member firm, and may sometimes refer to the PwC network.</a:t>
            </a:r>
            <a:br>
              <a:rPr lang="en-GB" sz="900">
                <a:solidFill>
                  <a:schemeClr val="dk1"/>
                </a:solidFill>
              </a:rPr>
            </a:br>
            <a:r>
              <a:rPr lang="en-GB" sz="900">
                <a:solidFill>
                  <a:schemeClr val="dk1"/>
                </a:solidFill>
              </a:rPr>
              <a:t>Each member firm is a separate legal entity. Please see www.pwc.com/structure for further details. This content is for general information purposes only, and should not be used as a substitute for consultation with professional advisors. Liability limited by a scheme approved under Professional Standards Legislation. At PwC Australia our purpose is to build trust in society and solve important problems. We’re a network of firms in 158 countries with more than 250,000 people who are committed to delivering quality in assurance, advisory and tax services. Find out more and tell us what matters to you by visiting us at www.pwc.com.au</a:t>
            </a:r>
            <a:endParaRPr sz="900">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GB" sz="900">
                <a:solidFill>
                  <a:schemeClr val="dk1"/>
                </a:solidFill>
              </a:rPr>
              <a:t>PWC200504743</a:t>
            </a:r>
            <a:endParaRPr sz="900">
              <a:solidFill>
                <a:schemeClr val="dk1"/>
              </a:solidFill>
            </a:endParaRPr>
          </a:p>
        </p:txBody>
      </p:sp>
      <p:pic>
        <p:nvPicPr>
          <p:cNvPr id="1222" name="Google Shape;1222;p156"/>
          <p:cNvPicPr preferRelativeResize="0"/>
          <p:nvPr/>
        </p:nvPicPr>
        <p:blipFill rotWithShape="1">
          <a:blip r:embed="rId3">
            <a:alphaModFix/>
          </a:blip>
          <a:srcRect l="39204" r="28239" b="9861"/>
          <a:stretch/>
        </p:blipFill>
        <p:spPr>
          <a:xfrm>
            <a:off x="0" y="0"/>
            <a:ext cx="396935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46"/>
          <p:cNvSpPr txBox="1"/>
          <p:nvPr/>
        </p:nvSpPr>
        <p:spPr>
          <a:xfrm>
            <a:off x="441869" y="4943734"/>
            <a:ext cx="4856100" cy="828000"/>
          </a:xfrm>
          <a:prstGeom prst="rect">
            <a:avLst/>
          </a:prstGeom>
          <a:solidFill>
            <a:srgbClr val="FCE5CD"/>
          </a:solidFill>
          <a:ln>
            <a:noFill/>
          </a:ln>
        </p:spPr>
        <p:txBody>
          <a:bodyPr spcFirstLastPara="1" wrap="square" lIns="72000" tIns="18000" rIns="360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750" b="1" i="0" u="none" strike="noStrike" cap="none">
                <a:solidFill>
                  <a:schemeClr val="dk1"/>
                </a:solidFill>
                <a:latin typeface="Arial"/>
                <a:ea typeface="Arial"/>
                <a:cs typeface="Arial"/>
                <a:sym typeface="Arial"/>
              </a:rPr>
              <a:t>“I believe that ESG is, at its core, a feel-good scam”</a:t>
            </a:r>
            <a:endParaRPr sz="1750" b="1" i="1" u="none" strike="noStrike" cap="none">
              <a:solidFill>
                <a:schemeClr val="dk1"/>
              </a:solidFill>
              <a:latin typeface="Arial"/>
              <a:ea typeface="Arial"/>
              <a:cs typeface="Arial"/>
              <a:sym typeface="Arial"/>
            </a:endParaRPr>
          </a:p>
          <a:p>
            <a:pPr marL="0" marR="0" lvl="0" indent="0" algn="l" rtl="0">
              <a:lnSpc>
                <a:spcPct val="100000"/>
              </a:lnSpc>
              <a:spcBef>
                <a:spcPts val="300"/>
              </a:spcBef>
              <a:spcAft>
                <a:spcPts val="300"/>
              </a:spcAft>
              <a:buClr>
                <a:srgbClr val="000000"/>
              </a:buClr>
              <a:buSzPts val="1400"/>
              <a:buFont typeface="Arial"/>
              <a:buNone/>
            </a:pPr>
            <a:endParaRPr sz="1750" b="0" i="0" u="none" strike="noStrike" cap="none">
              <a:solidFill>
                <a:srgbClr val="000000"/>
              </a:solidFill>
              <a:latin typeface="Arial"/>
              <a:ea typeface="Arial"/>
              <a:cs typeface="Arial"/>
              <a:sym typeface="Arial"/>
            </a:endParaRPr>
          </a:p>
        </p:txBody>
      </p:sp>
      <p:pic>
        <p:nvPicPr>
          <p:cNvPr id="988" name="Google Shape;988;p146"/>
          <p:cNvPicPr preferRelativeResize="0"/>
          <p:nvPr/>
        </p:nvPicPr>
        <p:blipFill rotWithShape="1">
          <a:blip r:embed="rId3">
            <a:alphaModFix/>
          </a:blip>
          <a:srcRect l="39825" t="10005" r="48757" b="-144"/>
          <a:stretch/>
        </p:blipFill>
        <p:spPr>
          <a:xfrm>
            <a:off x="10800000" y="0"/>
            <a:ext cx="1392000" cy="6858000"/>
          </a:xfrm>
          <a:prstGeom prst="rect">
            <a:avLst/>
          </a:prstGeom>
          <a:noFill/>
          <a:ln>
            <a:noFill/>
          </a:ln>
        </p:spPr>
      </p:pic>
      <p:sp>
        <p:nvSpPr>
          <p:cNvPr id="989" name="Google Shape;989;p146"/>
          <p:cNvSpPr txBox="1">
            <a:spLocks noGrp="1"/>
          </p:cNvSpPr>
          <p:nvPr>
            <p:ph type="title"/>
          </p:nvPr>
        </p:nvSpPr>
        <p:spPr>
          <a:xfrm>
            <a:off x="429000" y="391750"/>
            <a:ext cx="113175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Where are you on the ESG spectrum?</a:t>
            </a:r>
            <a:endParaRPr/>
          </a:p>
        </p:txBody>
      </p:sp>
      <p:sp>
        <p:nvSpPr>
          <p:cNvPr id="990" name="Google Shape;990;p146"/>
          <p:cNvSpPr txBox="1"/>
          <p:nvPr/>
        </p:nvSpPr>
        <p:spPr>
          <a:xfrm>
            <a:off x="8219028" y="6491596"/>
            <a:ext cx="3531300" cy="137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 </a:t>
            </a:r>
            <a:fld id="{00000000-1234-1234-1234-123412341234}" type="slidenum">
              <a:rPr lang="en-GB" sz="800" b="0" i="0" u="none" strike="noStrike" cap="none">
                <a:solidFill>
                  <a:srgbClr val="000000"/>
                </a:solidFill>
                <a:latin typeface="Arial"/>
                <a:ea typeface="Arial"/>
                <a:cs typeface="Arial"/>
                <a:sym typeface="Arial"/>
              </a:rPr>
              <a:t>2</a:t>
            </a:fld>
            <a:r>
              <a:rPr lang="en-GB" sz="800" b="0" i="0" u="none" strike="noStrike" cap="none">
                <a:solidFill>
                  <a:srgbClr val="000000"/>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
        <p:nvSpPr>
          <p:cNvPr id="991" name="Google Shape;991;p146"/>
          <p:cNvSpPr/>
          <p:nvPr/>
        </p:nvSpPr>
        <p:spPr>
          <a:xfrm>
            <a:off x="442143" y="1284650"/>
            <a:ext cx="10030200" cy="445200"/>
          </a:xfrm>
          <a:prstGeom prst="rect">
            <a:avLst/>
          </a:prstGeom>
          <a:gradFill>
            <a:gsLst>
              <a:gs pos="0">
                <a:srgbClr val="93C47D"/>
              </a:gs>
              <a:gs pos="50000">
                <a:srgbClr val="F6B26B"/>
              </a:gs>
              <a:gs pos="100000">
                <a:srgbClr val="E06666"/>
              </a:gs>
            </a:gsLst>
            <a:lin ang="108014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46"/>
          <p:cNvSpPr txBox="1"/>
          <p:nvPr/>
        </p:nvSpPr>
        <p:spPr>
          <a:xfrm>
            <a:off x="475561" y="1323350"/>
            <a:ext cx="3349800" cy="367800"/>
          </a:xfrm>
          <a:prstGeom prst="rect">
            <a:avLst/>
          </a:prstGeom>
          <a:noFill/>
          <a:ln>
            <a:noFill/>
          </a:ln>
        </p:spPr>
        <p:txBody>
          <a:bodyPr spcFirstLastPara="1" wrap="square" lIns="91425" tIns="91425" rIns="91425" bIns="91425" anchor="ctr" anchorCtr="0">
            <a:spAutoFit/>
          </a:bodyPr>
          <a:lstStyle/>
          <a:p>
            <a:pPr marL="0" marR="0" lvl="0" indent="0" algn="l" rtl="0">
              <a:lnSpc>
                <a:spcPct val="85000"/>
              </a:lnSpc>
              <a:spcBef>
                <a:spcPts val="0"/>
              </a:spcBef>
              <a:spcAft>
                <a:spcPts val="0"/>
              </a:spcAft>
              <a:buClr>
                <a:srgbClr val="000000"/>
              </a:buClr>
              <a:buSzPts val="1400"/>
              <a:buFont typeface="Arial"/>
              <a:buNone/>
            </a:pPr>
            <a:r>
              <a:rPr lang="en-GB" sz="1400" b="1" u="none" strike="noStrike" cap="none">
                <a:solidFill>
                  <a:schemeClr val="lt1"/>
                </a:solidFill>
                <a:latin typeface="Arial"/>
                <a:ea typeface="Arial"/>
                <a:cs typeface="Arial"/>
                <a:sym typeface="Arial"/>
              </a:rPr>
              <a:t>ESG is overcooked…</a:t>
            </a:r>
            <a:endParaRPr sz="1400" b="1" u="none" strike="noStrike" cap="none">
              <a:solidFill>
                <a:schemeClr val="lt1"/>
              </a:solidFill>
              <a:latin typeface="Arial"/>
              <a:ea typeface="Arial"/>
              <a:cs typeface="Arial"/>
              <a:sym typeface="Arial"/>
            </a:endParaRPr>
          </a:p>
        </p:txBody>
      </p:sp>
      <p:sp>
        <p:nvSpPr>
          <p:cNvPr id="993" name="Google Shape;993;p146"/>
          <p:cNvSpPr txBox="1"/>
          <p:nvPr/>
        </p:nvSpPr>
        <p:spPr>
          <a:xfrm>
            <a:off x="5630575" y="1323350"/>
            <a:ext cx="4776300" cy="367800"/>
          </a:xfrm>
          <a:prstGeom prst="rect">
            <a:avLst/>
          </a:prstGeom>
          <a:noFill/>
          <a:ln>
            <a:noFill/>
          </a:ln>
        </p:spPr>
        <p:txBody>
          <a:bodyPr spcFirstLastPara="1" wrap="square" lIns="91425" tIns="91425" rIns="91425" bIns="91425" anchor="ctr" anchorCtr="0">
            <a:spAutoFit/>
          </a:bodyPr>
          <a:lstStyle/>
          <a:p>
            <a:pPr marL="0" marR="0" lvl="0" indent="0" algn="r" rtl="0">
              <a:lnSpc>
                <a:spcPct val="85000"/>
              </a:lnSpc>
              <a:spcBef>
                <a:spcPts val="0"/>
              </a:spcBef>
              <a:spcAft>
                <a:spcPts val="0"/>
              </a:spcAft>
              <a:buClr>
                <a:srgbClr val="000000"/>
              </a:buClr>
              <a:buSzPts val="1400"/>
              <a:buFont typeface="Arial"/>
              <a:buNone/>
            </a:pPr>
            <a:r>
              <a:rPr lang="en-GB" sz="1400" b="1" u="none" strike="noStrike" cap="none">
                <a:solidFill>
                  <a:schemeClr val="lt1"/>
                </a:solidFill>
                <a:latin typeface="Arial"/>
                <a:ea typeface="Arial"/>
                <a:cs typeface="Arial"/>
                <a:sym typeface="Arial"/>
              </a:rPr>
              <a:t>ESG is going to change everything…</a:t>
            </a:r>
            <a:endParaRPr sz="1400" b="1" u="none" strike="noStrike" cap="none">
              <a:solidFill>
                <a:schemeClr val="lt1"/>
              </a:solidFill>
              <a:latin typeface="Arial"/>
              <a:ea typeface="Arial"/>
              <a:cs typeface="Arial"/>
              <a:sym typeface="Arial"/>
            </a:endParaRPr>
          </a:p>
        </p:txBody>
      </p:sp>
      <p:sp>
        <p:nvSpPr>
          <p:cNvPr id="994" name="Google Shape;994;p146"/>
          <p:cNvSpPr txBox="1"/>
          <p:nvPr/>
        </p:nvSpPr>
        <p:spPr>
          <a:xfrm>
            <a:off x="441869" y="1830990"/>
            <a:ext cx="4856100" cy="828000"/>
          </a:xfrm>
          <a:prstGeom prst="rect">
            <a:avLst/>
          </a:prstGeom>
          <a:solidFill>
            <a:srgbClr val="FCE5CD"/>
          </a:solidFill>
          <a:ln>
            <a:noFill/>
          </a:ln>
        </p:spPr>
        <p:txBody>
          <a:bodyPr spcFirstLastPara="1" wrap="square" lIns="72000" tIns="18000" rIns="36000" bIns="0" anchor="t" anchorCtr="0">
            <a:noAutofit/>
          </a:bodyPr>
          <a:lstStyle/>
          <a:p>
            <a:pPr marL="0" marR="0" lvl="0" indent="0" algn="l" rtl="0">
              <a:lnSpc>
                <a:spcPct val="100000"/>
              </a:lnSpc>
              <a:spcBef>
                <a:spcPts val="0"/>
              </a:spcBef>
              <a:spcAft>
                <a:spcPts val="400"/>
              </a:spcAft>
              <a:buClr>
                <a:schemeClr val="dk1"/>
              </a:buClr>
              <a:buSzPts val="3200"/>
              <a:buFont typeface="Georgia"/>
              <a:buNone/>
            </a:pPr>
            <a:r>
              <a:rPr lang="en-GB" sz="1750" b="1" i="0" u="none" strike="noStrike" cap="none">
                <a:solidFill>
                  <a:schemeClr val="dk1"/>
                </a:solidFill>
                <a:latin typeface="Arial"/>
                <a:ea typeface="Arial"/>
                <a:cs typeface="Arial"/>
                <a:sym typeface="Arial"/>
              </a:rPr>
              <a:t>“Climate change is not a financial risk we need to worry about”</a:t>
            </a:r>
            <a:r>
              <a:rPr lang="en-GB" sz="1750" b="1" i="1" u="none" strike="noStrike" cap="none">
                <a:solidFill>
                  <a:schemeClr val="dk1"/>
                </a:solidFill>
                <a:latin typeface="Arial"/>
                <a:ea typeface="Arial"/>
                <a:cs typeface="Arial"/>
                <a:sym typeface="Arial"/>
              </a:rPr>
              <a:t> </a:t>
            </a:r>
            <a:r>
              <a:rPr lang="en-GB" sz="1750" b="0" i="1" u="none" strike="noStrike" cap="none">
                <a:solidFill>
                  <a:schemeClr val="dk1"/>
                </a:solidFill>
                <a:latin typeface="Arial"/>
                <a:ea typeface="Arial"/>
                <a:cs typeface="Arial"/>
                <a:sym typeface="Arial"/>
              </a:rPr>
              <a:t> </a:t>
            </a:r>
            <a:endParaRPr sz="1750"/>
          </a:p>
        </p:txBody>
      </p:sp>
      <p:sp>
        <p:nvSpPr>
          <p:cNvPr id="995" name="Google Shape;995;p146"/>
          <p:cNvSpPr txBox="1"/>
          <p:nvPr/>
        </p:nvSpPr>
        <p:spPr>
          <a:xfrm>
            <a:off x="5616237" y="1830990"/>
            <a:ext cx="4856100" cy="828000"/>
          </a:xfrm>
          <a:prstGeom prst="rect">
            <a:avLst/>
          </a:prstGeom>
          <a:solidFill>
            <a:srgbClr val="FFF2CC"/>
          </a:solidFill>
          <a:ln>
            <a:noFill/>
          </a:ln>
        </p:spPr>
        <p:txBody>
          <a:bodyPr spcFirstLastPara="1" wrap="square" lIns="72000" tIns="18000" rIns="36000" bIns="0" anchor="t" anchorCtr="0">
            <a:noAutofit/>
          </a:bodyPr>
          <a:lstStyle/>
          <a:p>
            <a:pPr marL="0" marR="0" lvl="0" indent="0" algn="l" rtl="0">
              <a:lnSpc>
                <a:spcPct val="100000"/>
              </a:lnSpc>
              <a:spcBef>
                <a:spcPts val="0"/>
              </a:spcBef>
              <a:spcAft>
                <a:spcPts val="400"/>
              </a:spcAft>
              <a:buClr>
                <a:schemeClr val="dk1"/>
              </a:buClr>
              <a:buSzPts val="3200"/>
              <a:buFont typeface="Georgia"/>
              <a:buNone/>
            </a:pPr>
            <a:r>
              <a:rPr lang="en-GB" sz="1750" b="1" i="0" u="none" strike="noStrike" cap="none">
                <a:solidFill>
                  <a:schemeClr val="dk1"/>
                </a:solidFill>
                <a:latin typeface="Arial"/>
                <a:ea typeface="Arial"/>
                <a:cs typeface="Arial"/>
                <a:sym typeface="Arial"/>
              </a:rPr>
              <a:t>“ESG no longer a ‘woke’ agenda, it is now BAU”</a:t>
            </a:r>
            <a:r>
              <a:rPr lang="en-GB" sz="1750" i="1">
                <a:solidFill>
                  <a:schemeClr val="dk1"/>
                </a:solidFill>
              </a:rPr>
              <a:t>					</a:t>
            </a:r>
            <a:endParaRPr sz="1750" b="0" u="none" strike="noStrike" cap="none">
              <a:solidFill>
                <a:schemeClr val="dk1"/>
              </a:solidFill>
              <a:latin typeface="Arial"/>
              <a:ea typeface="Arial"/>
              <a:cs typeface="Arial"/>
              <a:sym typeface="Arial"/>
            </a:endParaRPr>
          </a:p>
        </p:txBody>
      </p:sp>
      <p:sp>
        <p:nvSpPr>
          <p:cNvPr id="996" name="Google Shape;996;p146"/>
          <p:cNvSpPr txBox="1"/>
          <p:nvPr/>
        </p:nvSpPr>
        <p:spPr>
          <a:xfrm>
            <a:off x="5616237" y="3257931"/>
            <a:ext cx="4856100" cy="828000"/>
          </a:xfrm>
          <a:prstGeom prst="rect">
            <a:avLst/>
          </a:prstGeom>
          <a:solidFill>
            <a:srgbClr val="FFF2CC"/>
          </a:solidFill>
          <a:ln>
            <a:noFill/>
          </a:ln>
        </p:spPr>
        <p:txBody>
          <a:bodyPr spcFirstLastPara="1" wrap="square" lIns="72000" tIns="18000" rIns="36000" bIns="18000" anchor="t" anchorCtr="0">
            <a:noAutofit/>
          </a:bodyPr>
          <a:lstStyle/>
          <a:p>
            <a:pPr marL="0" marR="0" lvl="0" indent="0" algn="l" rtl="0">
              <a:lnSpc>
                <a:spcPct val="100000"/>
              </a:lnSpc>
              <a:spcBef>
                <a:spcPts val="0"/>
              </a:spcBef>
              <a:spcAft>
                <a:spcPts val="0"/>
              </a:spcAft>
              <a:buClr>
                <a:schemeClr val="dk1"/>
              </a:buClr>
              <a:buSzPts val="3200"/>
              <a:buFont typeface="Georgia"/>
              <a:buNone/>
            </a:pPr>
            <a:r>
              <a:rPr lang="en-GB" sz="1750" b="1">
                <a:solidFill>
                  <a:schemeClr val="dk1"/>
                </a:solidFill>
              </a:rPr>
              <a:t>“ESG is a long-term commitment and one that will play out over the next few decades.”</a:t>
            </a:r>
            <a:endParaRPr sz="1750"/>
          </a:p>
          <a:p>
            <a:pPr marL="0" marR="0" lvl="0" indent="0" algn="r" rtl="0">
              <a:lnSpc>
                <a:spcPct val="100000"/>
              </a:lnSpc>
              <a:spcBef>
                <a:spcPts val="300"/>
              </a:spcBef>
              <a:spcAft>
                <a:spcPts val="0"/>
              </a:spcAft>
              <a:buClr>
                <a:schemeClr val="dk1"/>
              </a:buClr>
              <a:buSzPts val="3200"/>
              <a:buFont typeface="Georgia"/>
              <a:buNone/>
            </a:pPr>
            <a:endParaRPr sz="1750" i="1">
              <a:solidFill>
                <a:schemeClr val="dk1"/>
              </a:solidFill>
            </a:endParaRPr>
          </a:p>
          <a:p>
            <a:pPr marL="0" marR="0" lvl="0" indent="0" algn="r" rtl="0">
              <a:lnSpc>
                <a:spcPct val="100000"/>
              </a:lnSpc>
              <a:spcBef>
                <a:spcPts val="300"/>
              </a:spcBef>
              <a:spcAft>
                <a:spcPts val="300"/>
              </a:spcAft>
              <a:buClr>
                <a:schemeClr val="dk1"/>
              </a:buClr>
              <a:buSzPts val="3200"/>
              <a:buFont typeface="Georgia"/>
              <a:buNone/>
            </a:pPr>
            <a:endParaRPr sz="1750" b="0" i="0" u="none" strike="noStrike" cap="none">
              <a:solidFill>
                <a:srgbClr val="ADADB2"/>
              </a:solidFill>
              <a:highlight>
                <a:srgbClr val="FFFFFF"/>
              </a:highlight>
              <a:latin typeface="Arial"/>
              <a:ea typeface="Arial"/>
              <a:cs typeface="Arial"/>
              <a:sym typeface="Arial"/>
            </a:endParaRPr>
          </a:p>
        </p:txBody>
      </p:sp>
      <p:sp>
        <p:nvSpPr>
          <p:cNvPr id="997" name="Google Shape;997;p146"/>
          <p:cNvSpPr txBox="1"/>
          <p:nvPr/>
        </p:nvSpPr>
        <p:spPr>
          <a:xfrm>
            <a:off x="5616237" y="4943734"/>
            <a:ext cx="4856100" cy="828000"/>
          </a:xfrm>
          <a:prstGeom prst="rect">
            <a:avLst/>
          </a:prstGeom>
          <a:solidFill>
            <a:srgbClr val="FFF2CC"/>
          </a:solidFill>
          <a:ln>
            <a:noFill/>
          </a:ln>
        </p:spPr>
        <p:txBody>
          <a:bodyPr spcFirstLastPara="1" wrap="square" lIns="72000" tIns="18000" rIns="180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750" b="1" i="0" u="none" strike="noStrike" cap="none">
                <a:solidFill>
                  <a:schemeClr val="dk1"/>
                </a:solidFill>
                <a:latin typeface="Arial"/>
                <a:ea typeface="Arial"/>
                <a:cs typeface="Arial"/>
                <a:sym typeface="Arial"/>
              </a:rPr>
              <a:t>“State Street sees big future in ESG solutions”</a:t>
            </a:r>
            <a:endParaRPr sz="1750" b="1" i="0" u="none" strike="noStrike" cap="none">
              <a:solidFill>
                <a:schemeClr val="dk1"/>
              </a:solidFill>
              <a:latin typeface="Arial"/>
              <a:ea typeface="Arial"/>
              <a:cs typeface="Arial"/>
              <a:sym typeface="Arial"/>
            </a:endParaRPr>
          </a:p>
          <a:p>
            <a:pPr marL="0" marR="0" lvl="0" indent="0" algn="r" rtl="0">
              <a:lnSpc>
                <a:spcPct val="100000"/>
              </a:lnSpc>
              <a:spcBef>
                <a:spcPts val="300"/>
              </a:spcBef>
              <a:spcAft>
                <a:spcPts val="0"/>
              </a:spcAft>
              <a:buClr>
                <a:srgbClr val="000000"/>
              </a:buClr>
              <a:buSzPts val="1200"/>
              <a:buFont typeface="Arial"/>
              <a:buNone/>
            </a:pPr>
            <a:endParaRPr sz="1750" i="1">
              <a:solidFill>
                <a:schemeClr val="dk1"/>
              </a:solidFill>
            </a:endParaRPr>
          </a:p>
          <a:p>
            <a:pPr marL="0" marR="0" lvl="0" indent="0" algn="r" rtl="0">
              <a:lnSpc>
                <a:spcPct val="100000"/>
              </a:lnSpc>
              <a:spcBef>
                <a:spcPts val="300"/>
              </a:spcBef>
              <a:spcAft>
                <a:spcPts val="300"/>
              </a:spcAft>
              <a:buClr>
                <a:srgbClr val="000000"/>
              </a:buClr>
              <a:buSzPts val="1200"/>
              <a:buFont typeface="Arial"/>
              <a:buNone/>
            </a:pPr>
            <a:endParaRPr sz="1750" b="0" u="none" strike="noStrike" cap="none">
              <a:solidFill>
                <a:schemeClr val="dk1"/>
              </a:solidFill>
              <a:latin typeface="Arial"/>
              <a:ea typeface="Arial"/>
              <a:cs typeface="Arial"/>
              <a:sym typeface="Arial"/>
            </a:endParaRPr>
          </a:p>
        </p:txBody>
      </p:sp>
      <p:sp>
        <p:nvSpPr>
          <p:cNvPr id="998" name="Google Shape;998;p146"/>
          <p:cNvSpPr txBox="1"/>
          <p:nvPr/>
        </p:nvSpPr>
        <p:spPr>
          <a:xfrm>
            <a:off x="441869" y="3257931"/>
            <a:ext cx="4856100" cy="828000"/>
          </a:xfrm>
          <a:prstGeom prst="rect">
            <a:avLst/>
          </a:prstGeom>
          <a:solidFill>
            <a:srgbClr val="FCE5CD"/>
          </a:solidFill>
          <a:ln>
            <a:noFill/>
          </a:ln>
        </p:spPr>
        <p:txBody>
          <a:bodyPr spcFirstLastPara="1" wrap="square" lIns="72000" tIns="18000" rIns="360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750" b="1" i="0" u="none" strike="noStrike" cap="none">
                <a:solidFill>
                  <a:schemeClr val="dk1"/>
                </a:solidFill>
                <a:latin typeface="Arial"/>
                <a:ea typeface="Arial"/>
                <a:cs typeface="Arial"/>
                <a:sym typeface="Arial"/>
              </a:rPr>
              <a:t>“There's Possible Bubble Trouble With ESG - Central Bank's "Club"</a:t>
            </a:r>
            <a:endParaRPr sz="1750" b="1" i="0" u="none" strike="noStrike" cap="none">
              <a:solidFill>
                <a:schemeClr val="dk1"/>
              </a:solidFill>
              <a:latin typeface="Arial"/>
              <a:ea typeface="Arial"/>
              <a:cs typeface="Arial"/>
              <a:sym typeface="Arial"/>
            </a:endParaRPr>
          </a:p>
          <a:p>
            <a:pPr marL="0" marR="0" lvl="0" indent="0" algn="r" rtl="0">
              <a:lnSpc>
                <a:spcPct val="100000"/>
              </a:lnSpc>
              <a:spcBef>
                <a:spcPts val="300"/>
              </a:spcBef>
              <a:spcAft>
                <a:spcPts val="300"/>
              </a:spcAft>
              <a:buClr>
                <a:srgbClr val="000000"/>
              </a:buClr>
              <a:buSzPts val="1200"/>
              <a:buFont typeface="Arial"/>
              <a:buNone/>
            </a:pPr>
            <a:endParaRPr sz="1750" b="0" u="none" strike="noStrike" cap="none">
              <a:solidFill>
                <a:schemeClr val="dk1"/>
              </a:solidFill>
              <a:latin typeface="Arial"/>
              <a:ea typeface="Arial"/>
              <a:cs typeface="Arial"/>
              <a:sym typeface="Arial"/>
            </a:endParaRPr>
          </a:p>
        </p:txBody>
      </p:sp>
      <p:sp>
        <p:nvSpPr>
          <p:cNvPr id="999" name="Google Shape;999;p146"/>
          <p:cNvSpPr txBox="1"/>
          <p:nvPr/>
        </p:nvSpPr>
        <p:spPr>
          <a:xfrm>
            <a:off x="441727" y="2688141"/>
            <a:ext cx="4856400" cy="30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accent1"/>
                </a:solidFill>
                <a:latin typeface="Arial"/>
                <a:ea typeface="Arial"/>
                <a:cs typeface="Arial"/>
                <a:sym typeface="Arial"/>
              </a:rPr>
              <a:t>“Amsterdam has been six meters underwater for ages, and that’s a really nice place. We will cope with it.”</a:t>
            </a:r>
            <a:endParaRPr sz="1000" b="0" u="none" strike="noStrike" cap="none">
              <a:solidFill>
                <a:schemeClr val="accent1"/>
              </a:solidFill>
              <a:latin typeface="Arial"/>
              <a:ea typeface="Arial"/>
              <a:cs typeface="Arial"/>
              <a:sym typeface="Arial"/>
            </a:endParaRPr>
          </a:p>
        </p:txBody>
      </p:sp>
      <p:sp>
        <p:nvSpPr>
          <p:cNvPr id="1000" name="Google Shape;1000;p146"/>
          <p:cNvSpPr txBox="1"/>
          <p:nvPr/>
        </p:nvSpPr>
        <p:spPr>
          <a:xfrm>
            <a:off x="436575" y="5767550"/>
            <a:ext cx="4886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accent1"/>
                </a:solidFill>
                <a:latin typeface="Arial"/>
                <a:ea typeface="Arial"/>
                <a:cs typeface="Arial"/>
                <a:sym typeface="Arial"/>
              </a:rPr>
              <a:t>“My views on ESG are not a secret. I believe that ESG is, at its core, a feel-good scam that is enriching consultants, measurement services and fund managers, while doing close to nothing for the businesses and investors it claims to help, and even less </a:t>
            </a:r>
            <a:br>
              <a:rPr lang="en-GB" sz="1000" b="0" u="none" strike="noStrike" cap="none">
                <a:solidFill>
                  <a:schemeClr val="accent1"/>
                </a:solidFill>
                <a:latin typeface="Arial"/>
                <a:ea typeface="Arial"/>
                <a:cs typeface="Arial"/>
                <a:sym typeface="Arial"/>
              </a:rPr>
            </a:br>
            <a:r>
              <a:rPr lang="en-GB" sz="1000" b="0" u="none" strike="noStrike" cap="none">
                <a:solidFill>
                  <a:schemeClr val="accent1"/>
                </a:solidFill>
                <a:latin typeface="Arial"/>
                <a:ea typeface="Arial"/>
                <a:cs typeface="Arial"/>
                <a:sym typeface="Arial"/>
              </a:rPr>
              <a:t>for society”</a:t>
            </a:r>
            <a:endParaRPr sz="1000" b="0" u="none" strike="noStrike" cap="none">
              <a:solidFill>
                <a:schemeClr val="accent1"/>
              </a:solidFill>
              <a:latin typeface="Arial"/>
              <a:ea typeface="Arial"/>
              <a:cs typeface="Arial"/>
              <a:sym typeface="Arial"/>
            </a:endParaRPr>
          </a:p>
        </p:txBody>
      </p:sp>
      <p:sp>
        <p:nvSpPr>
          <p:cNvPr id="1001" name="Google Shape;1001;p146"/>
          <p:cNvSpPr txBox="1"/>
          <p:nvPr/>
        </p:nvSpPr>
        <p:spPr>
          <a:xfrm>
            <a:off x="5600224" y="4118871"/>
            <a:ext cx="4886700" cy="30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accent1"/>
                </a:solidFill>
                <a:latin typeface="Arial"/>
                <a:ea typeface="Arial"/>
                <a:cs typeface="Arial"/>
                <a:sym typeface="Arial"/>
              </a:rPr>
              <a:t>“While there will be ups and downs in any given year, being responsible is not going out of style anytime soon”</a:t>
            </a:r>
            <a:endParaRPr sz="1000" b="0" u="none" strike="noStrike" cap="none">
              <a:solidFill>
                <a:schemeClr val="accent1"/>
              </a:solidFill>
              <a:latin typeface="Arial"/>
              <a:ea typeface="Arial"/>
              <a:cs typeface="Arial"/>
              <a:sym typeface="Arial"/>
            </a:endParaRPr>
          </a:p>
        </p:txBody>
      </p:sp>
      <p:sp>
        <p:nvSpPr>
          <p:cNvPr id="1002" name="Google Shape;1002;p146"/>
          <p:cNvSpPr txBox="1"/>
          <p:nvPr/>
        </p:nvSpPr>
        <p:spPr>
          <a:xfrm>
            <a:off x="467020" y="4118871"/>
            <a:ext cx="49902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accent1"/>
                </a:solidFill>
                <a:latin typeface="Arial"/>
                <a:ea typeface="Arial"/>
                <a:cs typeface="Arial"/>
                <a:sym typeface="Arial"/>
              </a:rPr>
              <a:t>‘Valuations of assets focused on environmental, social and governance-themes are getting overcooked. It warns that the episode bears some resemblance to the dotcom boom and housing bubble pre-2008.”</a:t>
            </a:r>
            <a:endParaRPr sz="1000" b="0" u="none" strike="noStrike" cap="none">
              <a:solidFill>
                <a:schemeClr val="accent1"/>
              </a:solidFill>
              <a:latin typeface="Arial"/>
              <a:ea typeface="Arial"/>
              <a:cs typeface="Arial"/>
              <a:sym typeface="Arial"/>
            </a:endParaRPr>
          </a:p>
        </p:txBody>
      </p:sp>
      <p:sp>
        <p:nvSpPr>
          <p:cNvPr id="1003" name="Google Shape;1003;p146"/>
          <p:cNvSpPr txBox="1"/>
          <p:nvPr/>
        </p:nvSpPr>
        <p:spPr>
          <a:xfrm>
            <a:off x="5630564" y="2688141"/>
            <a:ext cx="4856400" cy="153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accent1"/>
                </a:solidFill>
                <a:latin typeface="Arial"/>
                <a:ea typeface="Arial"/>
                <a:cs typeface="Arial"/>
                <a:sym typeface="Arial"/>
              </a:rPr>
              <a:t>“ESG is business as usual in board rooms and it is here to stay”</a:t>
            </a:r>
            <a:endParaRPr sz="1000" b="0" u="none" strike="noStrike" cap="none">
              <a:solidFill>
                <a:schemeClr val="accent1"/>
              </a:solidFill>
              <a:highlight>
                <a:srgbClr val="FFFFFF"/>
              </a:highlight>
              <a:latin typeface="Arial"/>
              <a:ea typeface="Arial"/>
              <a:cs typeface="Arial"/>
              <a:sym typeface="Arial"/>
            </a:endParaRPr>
          </a:p>
        </p:txBody>
      </p:sp>
      <p:sp>
        <p:nvSpPr>
          <p:cNvPr id="1004" name="Google Shape;1004;p146"/>
          <p:cNvSpPr txBox="1"/>
          <p:nvPr/>
        </p:nvSpPr>
        <p:spPr>
          <a:xfrm>
            <a:off x="8685975" y="2358000"/>
            <a:ext cx="19722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200"/>
              <a:buFont typeface="Georgia"/>
              <a:buNone/>
            </a:pPr>
            <a:r>
              <a:rPr lang="en-GB" sz="1200">
                <a:solidFill>
                  <a:schemeClr val="dk1"/>
                </a:solidFill>
              </a:rPr>
              <a:t>Meg Lee – Hall&amp;Willcox</a:t>
            </a:r>
            <a:endParaRPr sz="1200">
              <a:solidFill>
                <a:schemeClr val="dk1"/>
              </a:solidFill>
            </a:endParaRPr>
          </a:p>
          <a:p>
            <a:pPr marL="0" lvl="0" indent="0" algn="l" rtl="0">
              <a:spcBef>
                <a:spcPts val="400"/>
              </a:spcBef>
              <a:spcAft>
                <a:spcPts val="0"/>
              </a:spcAft>
              <a:buNone/>
            </a:pPr>
            <a:endParaRPr/>
          </a:p>
        </p:txBody>
      </p:sp>
      <p:sp>
        <p:nvSpPr>
          <p:cNvPr id="1005" name="Google Shape;1005;p146"/>
          <p:cNvSpPr txBox="1"/>
          <p:nvPr/>
        </p:nvSpPr>
        <p:spPr>
          <a:xfrm>
            <a:off x="3590100" y="2358000"/>
            <a:ext cx="186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400"/>
              </a:spcAft>
              <a:buClr>
                <a:schemeClr val="dk1"/>
              </a:buClr>
              <a:buSzPts val="3200"/>
              <a:buFont typeface="Georgia"/>
              <a:buNone/>
            </a:pPr>
            <a:r>
              <a:rPr lang="en-GB" sz="1200">
                <a:solidFill>
                  <a:schemeClr val="dk1"/>
                </a:solidFill>
              </a:rPr>
              <a:t>Stuart Kirk – Ex HSBC</a:t>
            </a:r>
            <a:endParaRPr/>
          </a:p>
        </p:txBody>
      </p:sp>
      <p:sp>
        <p:nvSpPr>
          <p:cNvPr id="1006" name="Google Shape;1006;p146"/>
          <p:cNvSpPr txBox="1"/>
          <p:nvPr/>
        </p:nvSpPr>
        <p:spPr>
          <a:xfrm>
            <a:off x="2504250" y="3798000"/>
            <a:ext cx="2784300" cy="369300"/>
          </a:xfrm>
          <a:prstGeom prst="rect">
            <a:avLst/>
          </a:prstGeom>
          <a:noFill/>
          <a:ln>
            <a:noFill/>
          </a:ln>
        </p:spPr>
        <p:txBody>
          <a:bodyPr spcFirstLastPara="1" wrap="square" lIns="91425" tIns="91425" rIns="91425" bIns="91425" anchor="t" anchorCtr="0">
            <a:spAutoFit/>
          </a:bodyPr>
          <a:lstStyle/>
          <a:p>
            <a:pPr marL="0" lvl="0" indent="0" algn="r" rtl="0">
              <a:spcBef>
                <a:spcPts val="300"/>
              </a:spcBef>
              <a:spcAft>
                <a:spcPts val="300"/>
              </a:spcAft>
              <a:buClr>
                <a:schemeClr val="dk1"/>
              </a:buClr>
              <a:buSzPts val="1200"/>
              <a:buFont typeface="Arial"/>
              <a:buNone/>
            </a:pPr>
            <a:r>
              <a:rPr lang="en-GB" sz="1200">
                <a:solidFill>
                  <a:schemeClr val="dk1"/>
                </a:solidFill>
              </a:rPr>
              <a:t>Tom Burroughes – Wealth Briefing</a:t>
            </a:r>
            <a:endParaRPr/>
          </a:p>
        </p:txBody>
      </p:sp>
      <p:sp>
        <p:nvSpPr>
          <p:cNvPr id="1007" name="Google Shape;1007;p146"/>
          <p:cNvSpPr txBox="1"/>
          <p:nvPr/>
        </p:nvSpPr>
        <p:spPr>
          <a:xfrm>
            <a:off x="3685350" y="5472000"/>
            <a:ext cx="1603200" cy="369300"/>
          </a:xfrm>
          <a:prstGeom prst="rect">
            <a:avLst/>
          </a:prstGeom>
          <a:noFill/>
          <a:ln>
            <a:noFill/>
          </a:ln>
        </p:spPr>
        <p:txBody>
          <a:bodyPr spcFirstLastPara="1" wrap="square" lIns="91425" tIns="91425" rIns="91425" bIns="91425" anchor="t" anchorCtr="0">
            <a:spAutoFit/>
          </a:bodyPr>
          <a:lstStyle/>
          <a:p>
            <a:pPr marL="0" lvl="0" indent="0" algn="r" rtl="0">
              <a:spcBef>
                <a:spcPts val="300"/>
              </a:spcBef>
              <a:spcAft>
                <a:spcPts val="300"/>
              </a:spcAft>
              <a:buNone/>
            </a:pPr>
            <a:r>
              <a:rPr lang="en-GB" sz="1200">
                <a:solidFill>
                  <a:schemeClr val="dk1"/>
                </a:solidFill>
              </a:rPr>
              <a:t>Aswath Damodaran</a:t>
            </a:r>
            <a:endParaRPr/>
          </a:p>
        </p:txBody>
      </p:sp>
      <p:sp>
        <p:nvSpPr>
          <p:cNvPr id="1008" name="Google Shape;1008;p146"/>
          <p:cNvSpPr txBox="1"/>
          <p:nvPr/>
        </p:nvSpPr>
        <p:spPr>
          <a:xfrm>
            <a:off x="8428800" y="3797025"/>
            <a:ext cx="2054400" cy="369300"/>
          </a:xfrm>
          <a:prstGeom prst="rect">
            <a:avLst/>
          </a:prstGeom>
          <a:noFill/>
          <a:ln>
            <a:noFill/>
          </a:ln>
        </p:spPr>
        <p:txBody>
          <a:bodyPr spcFirstLastPara="1" wrap="square" lIns="91425" tIns="91425" rIns="91425" bIns="91425" anchor="t" anchorCtr="0">
            <a:spAutoFit/>
          </a:bodyPr>
          <a:lstStyle/>
          <a:p>
            <a:pPr marL="0" lvl="0" indent="0" algn="r" rtl="0">
              <a:spcBef>
                <a:spcPts val="300"/>
              </a:spcBef>
              <a:spcAft>
                <a:spcPts val="300"/>
              </a:spcAft>
              <a:buNone/>
            </a:pPr>
            <a:r>
              <a:rPr lang="en-GB" sz="1200">
                <a:solidFill>
                  <a:schemeClr val="dk1"/>
                </a:solidFill>
              </a:rPr>
              <a:t>TD Asset Management</a:t>
            </a:r>
            <a:endParaRPr/>
          </a:p>
        </p:txBody>
      </p:sp>
      <p:sp>
        <p:nvSpPr>
          <p:cNvPr id="1009" name="Google Shape;1009;p146"/>
          <p:cNvSpPr txBox="1"/>
          <p:nvPr/>
        </p:nvSpPr>
        <p:spPr>
          <a:xfrm>
            <a:off x="8990775" y="5472000"/>
            <a:ext cx="1475100" cy="369300"/>
          </a:xfrm>
          <a:prstGeom prst="rect">
            <a:avLst/>
          </a:prstGeom>
          <a:noFill/>
          <a:ln>
            <a:noFill/>
          </a:ln>
        </p:spPr>
        <p:txBody>
          <a:bodyPr spcFirstLastPara="1" wrap="square" lIns="91425" tIns="91425" rIns="91425" bIns="91425" anchor="t" anchorCtr="0">
            <a:spAutoFit/>
          </a:bodyPr>
          <a:lstStyle/>
          <a:p>
            <a:pPr marL="0" lvl="0" indent="0" algn="r" rtl="0">
              <a:spcBef>
                <a:spcPts val="300"/>
              </a:spcBef>
              <a:spcAft>
                <a:spcPts val="300"/>
              </a:spcAft>
              <a:buClr>
                <a:schemeClr val="dk1"/>
              </a:buClr>
              <a:buSzPts val="1200"/>
              <a:buFont typeface="Arial"/>
              <a:buNone/>
            </a:pPr>
            <a:r>
              <a:rPr lang="en-GB" sz="1200">
                <a:solidFill>
                  <a:schemeClr val="dk1"/>
                </a:solidFill>
              </a:rPr>
              <a:t>Investor Strategy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pic>
        <p:nvPicPr>
          <p:cNvPr id="1014" name="Google Shape;1014;p147"/>
          <p:cNvPicPr preferRelativeResize="0"/>
          <p:nvPr/>
        </p:nvPicPr>
        <p:blipFill>
          <a:blip r:embed="rId3">
            <a:alphaModFix/>
          </a:blip>
          <a:stretch>
            <a:fillRect/>
          </a:stretch>
        </p:blipFill>
        <p:spPr>
          <a:xfrm>
            <a:off x="307698" y="5272875"/>
            <a:ext cx="3910067" cy="375700"/>
          </a:xfrm>
          <a:prstGeom prst="rect">
            <a:avLst/>
          </a:prstGeom>
          <a:noFill/>
          <a:ln>
            <a:noFill/>
          </a:ln>
        </p:spPr>
      </p:pic>
      <p:sp>
        <p:nvSpPr>
          <p:cNvPr id="1015" name="Google Shape;1015;p147"/>
          <p:cNvSpPr txBox="1">
            <a:spLocks noGrp="1"/>
          </p:cNvSpPr>
          <p:nvPr>
            <p:ph type="title"/>
          </p:nvPr>
        </p:nvSpPr>
        <p:spPr>
          <a:xfrm>
            <a:off x="429000" y="391750"/>
            <a:ext cx="113175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sz="3300"/>
              <a:t>How has the market responded?</a:t>
            </a:r>
            <a:endParaRPr sz="3300"/>
          </a:p>
        </p:txBody>
      </p:sp>
      <p:sp>
        <p:nvSpPr>
          <p:cNvPr id="1016" name="Google Shape;1016;p147"/>
          <p:cNvSpPr/>
          <p:nvPr/>
        </p:nvSpPr>
        <p:spPr>
          <a:xfrm>
            <a:off x="6543940" y="4176263"/>
            <a:ext cx="3858300" cy="912300"/>
          </a:xfrm>
          <a:prstGeom prst="rect">
            <a:avLst/>
          </a:prstGeom>
          <a:noFill/>
          <a:ln>
            <a:noFill/>
          </a:ln>
        </p:spPr>
        <p:txBody>
          <a:bodyPr spcFirstLastPara="1" wrap="square" lIns="36000" tIns="36000" rIns="36000" bIns="36000" anchor="t" anchorCtr="0">
            <a:noAutofit/>
          </a:bodyPr>
          <a:lstStyle/>
          <a:p>
            <a:pPr marL="0" lvl="0" indent="0" algn="r" rtl="0">
              <a:spcBef>
                <a:spcPts val="0"/>
              </a:spcBef>
              <a:spcAft>
                <a:spcPts val="0"/>
              </a:spcAft>
              <a:buClr>
                <a:schemeClr val="dk1"/>
              </a:buClr>
              <a:buSzPts val="1400"/>
              <a:buFont typeface="Arial"/>
              <a:buNone/>
            </a:pPr>
            <a:r>
              <a:rPr lang="en-GB" sz="1900" b="1">
                <a:solidFill>
                  <a:schemeClr val="dk1"/>
                </a:solidFill>
                <a:latin typeface="Oswald"/>
                <a:ea typeface="Oswald"/>
                <a:cs typeface="Oswald"/>
                <a:sym typeface="Oswald"/>
              </a:rPr>
              <a:t>“Exclusion of “Sin” Stocks Creates Opportunities for Investors Who Focus on Valuation Not Values”</a:t>
            </a:r>
            <a:endParaRPr sz="1900" b="1">
              <a:solidFill>
                <a:schemeClr val="dk1"/>
              </a:solidFill>
              <a:latin typeface="Oswald"/>
              <a:ea typeface="Oswald"/>
              <a:cs typeface="Oswald"/>
              <a:sym typeface="Oswald"/>
            </a:endParaRPr>
          </a:p>
          <a:p>
            <a:pPr marL="0" lvl="0" indent="0" algn="r" rtl="0">
              <a:spcBef>
                <a:spcPts val="800"/>
              </a:spcBef>
              <a:spcAft>
                <a:spcPts val="800"/>
              </a:spcAft>
              <a:buNone/>
            </a:pPr>
            <a:endParaRPr sz="1200">
              <a:solidFill>
                <a:schemeClr val="dk1"/>
              </a:solidFill>
            </a:endParaRPr>
          </a:p>
        </p:txBody>
      </p:sp>
      <p:sp>
        <p:nvSpPr>
          <p:cNvPr id="1017" name="Google Shape;1017;p147"/>
          <p:cNvSpPr/>
          <p:nvPr/>
        </p:nvSpPr>
        <p:spPr>
          <a:xfrm>
            <a:off x="4788575" y="5509050"/>
            <a:ext cx="5377200" cy="912300"/>
          </a:xfrm>
          <a:prstGeom prst="rect">
            <a:avLst/>
          </a:prstGeom>
          <a:noFill/>
          <a:ln>
            <a:noFill/>
          </a:ln>
        </p:spPr>
        <p:txBody>
          <a:bodyPr spcFirstLastPara="1" wrap="square" lIns="36000" tIns="36000" rIns="36000" bIns="36000" anchor="t" anchorCtr="0">
            <a:noAutofit/>
          </a:bodyPr>
          <a:lstStyle/>
          <a:p>
            <a:pPr marL="0" lvl="0" indent="0" algn="l" rtl="0">
              <a:spcBef>
                <a:spcPts val="0"/>
              </a:spcBef>
              <a:spcAft>
                <a:spcPts val="800"/>
              </a:spcAft>
              <a:buClr>
                <a:schemeClr val="dk1"/>
              </a:buClr>
              <a:buSzPts val="1400"/>
              <a:buFont typeface="Arial"/>
              <a:buNone/>
            </a:pPr>
            <a:r>
              <a:rPr lang="en-GB" sz="1500" b="1">
                <a:solidFill>
                  <a:schemeClr val="dk1"/>
                </a:solidFill>
                <a:latin typeface="Playfair Display"/>
                <a:ea typeface="Playfair Display"/>
                <a:cs typeface="Playfair Display"/>
                <a:sym typeface="Playfair Display"/>
              </a:rPr>
              <a:t>“While the world turns its attention towards ESG and socially responsible investing, “sin stocks” are quietly doing what they always do – providing big returns and cash flows”</a:t>
            </a:r>
            <a:endParaRPr sz="1500" b="1">
              <a:solidFill>
                <a:schemeClr val="dk1"/>
              </a:solidFill>
              <a:latin typeface="Playfair Display"/>
              <a:ea typeface="Playfair Display"/>
              <a:cs typeface="Playfair Display"/>
              <a:sym typeface="Playfair Display"/>
            </a:endParaRPr>
          </a:p>
        </p:txBody>
      </p:sp>
      <p:pic>
        <p:nvPicPr>
          <p:cNvPr id="1018" name="Google Shape;1018;p147"/>
          <p:cNvPicPr preferRelativeResize="0"/>
          <p:nvPr/>
        </p:nvPicPr>
        <p:blipFill>
          <a:blip r:embed="rId4">
            <a:alphaModFix/>
          </a:blip>
          <a:stretch>
            <a:fillRect/>
          </a:stretch>
        </p:blipFill>
        <p:spPr>
          <a:xfrm>
            <a:off x="307704" y="4410175"/>
            <a:ext cx="1188150" cy="252425"/>
          </a:xfrm>
          <a:prstGeom prst="rect">
            <a:avLst/>
          </a:prstGeom>
          <a:noFill/>
          <a:ln>
            <a:noFill/>
          </a:ln>
        </p:spPr>
      </p:pic>
      <p:pic>
        <p:nvPicPr>
          <p:cNvPr id="1019" name="Google Shape;1019;p147"/>
          <p:cNvPicPr preferRelativeResize="0"/>
          <p:nvPr/>
        </p:nvPicPr>
        <p:blipFill>
          <a:blip r:embed="rId5">
            <a:alphaModFix/>
          </a:blip>
          <a:stretch>
            <a:fillRect/>
          </a:stretch>
        </p:blipFill>
        <p:spPr>
          <a:xfrm>
            <a:off x="6113599" y="1262738"/>
            <a:ext cx="4211170" cy="650400"/>
          </a:xfrm>
          <a:prstGeom prst="rect">
            <a:avLst/>
          </a:prstGeom>
          <a:noFill/>
          <a:ln>
            <a:noFill/>
          </a:ln>
        </p:spPr>
      </p:pic>
      <p:pic>
        <p:nvPicPr>
          <p:cNvPr id="1020" name="Google Shape;1020;p147"/>
          <p:cNvPicPr preferRelativeResize="0"/>
          <p:nvPr/>
        </p:nvPicPr>
        <p:blipFill>
          <a:blip r:embed="rId6">
            <a:alphaModFix/>
          </a:blip>
          <a:stretch>
            <a:fillRect/>
          </a:stretch>
        </p:blipFill>
        <p:spPr>
          <a:xfrm>
            <a:off x="219951" y="4696525"/>
            <a:ext cx="4227360" cy="560100"/>
          </a:xfrm>
          <a:prstGeom prst="rect">
            <a:avLst/>
          </a:prstGeom>
          <a:noFill/>
          <a:ln>
            <a:noFill/>
          </a:ln>
        </p:spPr>
      </p:pic>
      <p:pic>
        <p:nvPicPr>
          <p:cNvPr id="1021" name="Google Shape;1021;p147"/>
          <p:cNvPicPr preferRelativeResize="0"/>
          <p:nvPr/>
        </p:nvPicPr>
        <p:blipFill>
          <a:blip r:embed="rId7">
            <a:alphaModFix/>
          </a:blip>
          <a:stretch>
            <a:fillRect/>
          </a:stretch>
        </p:blipFill>
        <p:spPr>
          <a:xfrm>
            <a:off x="1851775" y="1354702"/>
            <a:ext cx="3468808" cy="718300"/>
          </a:xfrm>
          <a:prstGeom prst="rect">
            <a:avLst/>
          </a:prstGeom>
          <a:noFill/>
          <a:ln>
            <a:noFill/>
          </a:ln>
        </p:spPr>
      </p:pic>
      <p:pic>
        <p:nvPicPr>
          <p:cNvPr id="1022" name="Google Shape;1022;p147"/>
          <p:cNvPicPr preferRelativeResize="0"/>
          <p:nvPr/>
        </p:nvPicPr>
        <p:blipFill>
          <a:blip r:embed="rId8">
            <a:alphaModFix/>
          </a:blip>
          <a:stretch>
            <a:fillRect/>
          </a:stretch>
        </p:blipFill>
        <p:spPr>
          <a:xfrm>
            <a:off x="1851775" y="1102905"/>
            <a:ext cx="1363750" cy="174257"/>
          </a:xfrm>
          <a:prstGeom prst="rect">
            <a:avLst/>
          </a:prstGeom>
          <a:noFill/>
          <a:ln>
            <a:noFill/>
          </a:ln>
        </p:spPr>
      </p:pic>
      <p:pic>
        <p:nvPicPr>
          <p:cNvPr id="1023" name="Google Shape;1023;p147"/>
          <p:cNvPicPr preferRelativeResize="0"/>
          <p:nvPr/>
        </p:nvPicPr>
        <p:blipFill>
          <a:blip r:embed="rId9">
            <a:alphaModFix/>
          </a:blip>
          <a:stretch>
            <a:fillRect/>
          </a:stretch>
        </p:blipFill>
        <p:spPr>
          <a:xfrm>
            <a:off x="7294963" y="2643200"/>
            <a:ext cx="2801603" cy="718300"/>
          </a:xfrm>
          <a:prstGeom prst="rect">
            <a:avLst/>
          </a:prstGeom>
          <a:noFill/>
          <a:ln>
            <a:noFill/>
          </a:ln>
        </p:spPr>
      </p:pic>
      <p:pic>
        <p:nvPicPr>
          <p:cNvPr id="1024" name="Google Shape;1024;p147"/>
          <p:cNvPicPr preferRelativeResize="0"/>
          <p:nvPr/>
        </p:nvPicPr>
        <p:blipFill>
          <a:blip r:embed="rId10">
            <a:alphaModFix/>
          </a:blip>
          <a:stretch>
            <a:fillRect/>
          </a:stretch>
        </p:blipFill>
        <p:spPr>
          <a:xfrm>
            <a:off x="6170025" y="871113"/>
            <a:ext cx="1221650" cy="375700"/>
          </a:xfrm>
          <a:prstGeom prst="rect">
            <a:avLst/>
          </a:prstGeom>
          <a:noFill/>
          <a:ln>
            <a:noFill/>
          </a:ln>
        </p:spPr>
      </p:pic>
      <p:pic>
        <p:nvPicPr>
          <p:cNvPr id="1025" name="Google Shape;1025;p147"/>
          <p:cNvPicPr preferRelativeResize="0"/>
          <p:nvPr/>
        </p:nvPicPr>
        <p:blipFill>
          <a:blip r:embed="rId11">
            <a:alphaModFix/>
          </a:blip>
          <a:stretch>
            <a:fillRect/>
          </a:stretch>
        </p:blipFill>
        <p:spPr>
          <a:xfrm>
            <a:off x="7324388" y="2422225"/>
            <a:ext cx="1015850" cy="174250"/>
          </a:xfrm>
          <a:prstGeom prst="rect">
            <a:avLst/>
          </a:prstGeom>
          <a:noFill/>
          <a:ln>
            <a:noFill/>
          </a:ln>
        </p:spPr>
      </p:pic>
      <p:pic>
        <p:nvPicPr>
          <p:cNvPr id="1026" name="Google Shape;1026;p147"/>
          <p:cNvPicPr preferRelativeResize="0"/>
          <p:nvPr/>
        </p:nvPicPr>
        <p:blipFill>
          <a:blip r:embed="rId12">
            <a:alphaModFix/>
          </a:blip>
          <a:stretch>
            <a:fillRect/>
          </a:stretch>
        </p:blipFill>
        <p:spPr>
          <a:xfrm>
            <a:off x="319024" y="2696463"/>
            <a:ext cx="3468801" cy="625860"/>
          </a:xfrm>
          <a:prstGeom prst="rect">
            <a:avLst/>
          </a:prstGeom>
          <a:noFill/>
          <a:ln>
            <a:noFill/>
          </a:ln>
        </p:spPr>
      </p:pic>
      <p:pic>
        <p:nvPicPr>
          <p:cNvPr id="1027" name="Google Shape;1027;p147"/>
          <p:cNvPicPr preferRelativeResize="0"/>
          <p:nvPr/>
        </p:nvPicPr>
        <p:blipFill>
          <a:blip r:embed="rId13">
            <a:alphaModFix/>
          </a:blip>
          <a:stretch>
            <a:fillRect/>
          </a:stretch>
        </p:blipFill>
        <p:spPr>
          <a:xfrm>
            <a:off x="333917" y="2461026"/>
            <a:ext cx="1363750" cy="169138"/>
          </a:xfrm>
          <a:prstGeom prst="rect">
            <a:avLst/>
          </a:prstGeom>
          <a:noFill/>
          <a:ln>
            <a:noFill/>
          </a:ln>
        </p:spPr>
      </p:pic>
      <p:pic>
        <p:nvPicPr>
          <p:cNvPr id="1028" name="Google Shape;1028;p147"/>
          <p:cNvPicPr preferRelativeResize="0"/>
          <p:nvPr/>
        </p:nvPicPr>
        <p:blipFill>
          <a:blip r:embed="rId14">
            <a:alphaModFix/>
          </a:blip>
          <a:stretch>
            <a:fillRect/>
          </a:stretch>
        </p:blipFill>
        <p:spPr>
          <a:xfrm>
            <a:off x="9119775" y="3762775"/>
            <a:ext cx="1282473" cy="357938"/>
          </a:xfrm>
          <a:prstGeom prst="rect">
            <a:avLst/>
          </a:prstGeom>
          <a:noFill/>
          <a:ln>
            <a:noFill/>
          </a:ln>
        </p:spPr>
      </p:pic>
      <p:pic>
        <p:nvPicPr>
          <p:cNvPr id="1029" name="Google Shape;1029;p147"/>
          <p:cNvPicPr preferRelativeResize="0"/>
          <p:nvPr/>
        </p:nvPicPr>
        <p:blipFill rotWithShape="1">
          <a:blip r:embed="rId15">
            <a:alphaModFix/>
          </a:blip>
          <a:srcRect l="39825" t="10005" r="48757" b="-144"/>
          <a:stretch/>
        </p:blipFill>
        <p:spPr>
          <a:xfrm>
            <a:off x="10800000" y="0"/>
            <a:ext cx="1392000" cy="6858000"/>
          </a:xfrm>
          <a:prstGeom prst="rect">
            <a:avLst/>
          </a:prstGeom>
          <a:noFill/>
          <a:ln>
            <a:noFill/>
          </a:ln>
        </p:spPr>
      </p:pic>
      <p:pic>
        <p:nvPicPr>
          <p:cNvPr id="1030" name="Google Shape;1030;p147"/>
          <p:cNvPicPr preferRelativeResize="0"/>
          <p:nvPr/>
        </p:nvPicPr>
        <p:blipFill>
          <a:blip r:embed="rId16">
            <a:alphaModFix/>
          </a:blip>
          <a:stretch>
            <a:fillRect/>
          </a:stretch>
        </p:blipFill>
        <p:spPr>
          <a:xfrm>
            <a:off x="4191000" y="2399650"/>
            <a:ext cx="2400525" cy="2258950"/>
          </a:xfrm>
          <a:prstGeom prst="rect">
            <a:avLst/>
          </a:prstGeom>
          <a:noFill/>
          <a:ln>
            <a:noFill/>
          </a:ln>
        </p:spPr>
      </p:pic>
      <p:pic>
        <p:nvPicPr>
          <p:cNvPr id="1031" name="Google Shape;1031;p147"/>
          <p:cNvPicPr preferRelativeResize="0"/>
          <p:nvPr/>
        </p:nvPicPr>
        <p:blipFill>
          <a:blip r:embed="rId17">
            <a:alphaModFix/>
          </a:blip>
          <a:stretch>
            <a:fillRect/>
          </a:stretch>
        </p:blipFill>
        <p:spPr>
          <a:xfrm>
            <a:off x="4775800" y="6200326"/>
            <a:ext cx="1392000" cy="314049"/>
          </a:xfrm>
          <a:prstGeom prst="rect">
            <a:avLst/>
          </a:prstGeom>
          <a:noFill/>
          <a:ln>
            <a:noFill/>
          </a:ln>
        </p:spPr>
      </p:pic>
      <p:sp>
        <p:nvSpPr>
          <p:cNvPr id="1032" name="Google Shape;1032;p147"/>
          <p:cNvSpPr txBox="1"/>
          <p:nvPr/>
        </p:nvSpPr>
        <p:spPr>
          <a:xfrm rot="3077825">
            <a:off x="2251534" y="3841643"/>
            <a:ext cx="4856365" cy="2001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300" b="1">
                <a:solidFill>
                  <a:schemeClr val="lt1"/>
                </a:solidFill>
              </a:rPr>
              <a:t>Companies</a:t>
            </a:r>
            <a:endParaRPr sz="1300" b="1" u="none" strike="noStrike" cap="none">
              <a:solidFill>
                <a:schemeClr val="lt1"/>
              </a:solidFill>
            </a:endParaRPr>
          </a:p>
        </p:txBody>
      </p:sp>
      <p:sp>
        <p:nvSpPr>
          <p:cNvPr id="1033" name="Google Shape;1033;p147"/>
          <p:cNvSpPr txBox="1"/>
          <p:nvPr/>
        </p:nvSpPr>
        <p:spPr>
          <a:xfrm rot="-425">
            <a:off x="2971790" y="2573717"/>
            <a:ext cx="4856400" cy="200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300" b="1">
                <a:solidFill>
                  <a:schemeClr val="lt1"/>
                </a:solidFill>
              </a:rPr>
              <a:t>Regulators</a:t>
            </a:r>
            <a:endParaRPr sz="1300" b="1" u="none" strike="noStrike" cap="none">
              <a:solidFill>
                <a:schemeClr val="lt1"/>
              </a:solidFill>
            </a:endParaRPr>
          </a:p>
        </p:txBody>
      </p:sp>
      <p:sp>
        <p:nvSpPr>
          <p:cNvPr id="1034" name="Google Shape;1034;p147"/>
          <p:cNvSpPr txBox="1"/>
          <p:nvPr/>
        </p:nvSpPr>
        <p:spPr>
          <a:xfrm rot="-3399506">
            <a:off x="3754858" y="3841694"/>
            <a:ext cx="4856185" cy="2001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300" b="1">
                <a:solidFill>
                  <a:schemeClr val="lt1"/>
                </a:solidFill>
              </a:rPr>
              <a:t>Investors</a:t>
            </a:r>
            <a:endParaRPr sz="1300" b="1" u="none" strike="noStrike" cap="none">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48"/>
          <p:cNvSpPr/>
          <p:nvPr/>
        </p:nvSpPr>
        <p:spPr>
          <a:xfrm>
            <a:off x="3294000" y="1260000"/>
            <a:ext cx="3780000" cy="2160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8"/>
          <p:cNvSpPr/>
          <p:nvPr/>
        </p:nvSpPr>
        <p:spPr>
          <a:xfrm>
            <a:off x="7380000" y="1260000"/>
            <a:ext cx="3780000" cy="216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8"/>
          <p:cNvSpPr/>
          <p:nvPr/>
        </p:nvSpPr>
        <p:spPr>
          <a:xfrm>
            <a:off x="7380000" y="3780000"/>
            <a:ext cx="3780000" cy="216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8"/>
          <p:cNvSpPr/>
          <p:nvPr/>
        </p:nvSpPr>
        <p:spPr>
          <a:xfrm>
            <a:off x="3292800" y="3780000"/>
            <a:ext cx="3780000" cy="2160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8"/>
          <p:cNvSpPr txBox="1">
            <a:spLocks noGrp="1"/>
          </p:cNvSpPr>
          <p:nvPr>
            <p:ph type="title"/>
          </p:nvPr>
        </p:nvSpPr>
        <p:spPr>
          <a:xfrm>
            <a:off x="3267600" y="467950"/>
            <a:ext cx="76974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What are the key issues?</a:t>
            </a:r>
            <a:endParaRPr/>
          </a:p>
        </p:txBody>
      </p:sp>
      <p:sp>
        <p:nvSpPr>
          <p:cNvPr id="1044" name="Google Shape;1044;p148"/>
          <p:cNvSpPr/>
          <p:nvPr/>
        </p:nvSpPr>
        <p:spPr>
          <a:xfrm>
            <a:off x="8974800" y="4320000"/>
            <a:ext cx="900000" cy="900000"/>
          </a:xfrm>
          <a:custGeom>
            <a:avLst/>
            <a:gdLst/>
            <a:ahLst/>
            <a:cxnLst/>
            <a:rect l="l" t="t" r="r" b="b"/>
            <a:pathLst>
              <a:path w="347" h="347" extrusionOk="0">
                <a:moveTo>
                  <a:pt x="0" y="0"/>
                </a:moveTo>
                <a:cubicBezTo>
                  <a:pt x="0" y="347"/>
                  <a:pt x="0" y="347"/>
                  <a:pt x="0" y="347"/>
                </a:cubicBezTo>
                <a:cubicBezTo>
                  <a:pt x="347" y="347"/>
                  <a:pt x="347" y="347"/>
                  <a:pt x="347" y="347"/>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173" y="300"/>
                </a:moveTo>
                <a:cubicBezTo>
                  <a:pt x="243" y="300"/>
                  <a:pt x="300" y="243"/>
                  <a:pt x="300" y="173"/>
                </a:cubicBezTo>
                <a:cubicBezTo>
                  <a:pt x="300" y="104"/>
                  <a:pt x="243" y="47"/>
                  <a:pt x="173" y="47"/>
                </a:cubicBezTo>
                <a:cubicBezTo>
                  <a:pt x="104" y="47"/>
                  <a:pt x="47" y="104"/>
                  <a:pt x="47" y="173"/>
                </a:cubicBezTo>
                <a:cubicBezTo>
                  <a:pt x="47" y="243"/>
                  <a:pt x="104" y="300"/>
                  <a:pt x="173" y="300"/>
                </a:cubicBezTo>
                <a:close/>
                <a:moveTo>
                  <a:pt x="84" y="240"/>
                </a:moveTo>
                <a:cubicBezTo>
                  <a:pt x="109" y="240"/>
                  <a:pt x="109" y="240"/>
                  <a:pt x="109" y="240"/>
                </a:cubicBezTo>
                <a:cubicBezTo>
                  <a:pt x="114" y="254"/>
                  <a:pt x="121" y="266"/>
                  <a:pt x="129" y="276"/>
                </a:cubicBezTo>
                <a:cubicBezTo>
                  <a:pt x="111" y="268"/>
                  <a:pt x="96" y="256"/>
                  <a:pt x="84" y="240"/>
                </a:cubicBezTo>
                <a:close/>
                <a:moveTo>
                  <a:pt x="91" y="121"/>
                </a:moveTo>
                <a:cubicBezTo>
                  <a:pt x="92" y="128"/>
                  <a:pt x="96" y="134"/>
                  <a:pt x="101" y="137"/>
                </a:cubicBezTo>
                <a:cubicBezTo>
                  <a:pt x="100" y="147"/>
                  <a:pt x="99" y="156"/>
                  <a:pt x="99" y="166"/>
                </a:cubicBezTo>
                <a:cubicBezTo>
                  <a:pt x="62" y="166"/>
                  <a:pt x="62" y="166"/>
                  <a:pt x="62" y="166"/>
                </a:cubicBezTo>
                <a:cubicBezTo>
                  <a:pt x="63" y="150"/>
                  <a:pt x="67" y="135"/>
                  <a:pt x="75" y="121"/>
                </a:cubicBezTo>
                <a:lnTo>
                  <a:pt x="91" y="121"/>
                </a:lnTo>
                <a:close/>
                <a:moveTo>
                  <a:pt x="285" y="166"/>
                </a:moveTo>
                <a:cubicBezTo>
                  <a:pt x="267" y="166"/>
                  <a:pt x="267" y="166"/>
                  <a:pt x="267" y="166"/>
                </a:cubicBezTo>
                <a:cubicBezTo>
                  <a:pt x="264" y="157"/>
                  <a:pt x="257" y="151"/>
                  <a:pt x="247" y="149"/>
                </a:cubicBezTo>
                <a:cubicBezTo>
                  <a:pt x="246" y="139"/>
                  <a:pt x="244" y="130"/>
                  <a:pt x="242" y="121"/>
                </a:cubicBezTo>
                <a:cubicBezTo>
                  <a:pt x="272" y="121"/>
                  <a:pt x="272" y="121"/>
                  <a:pt x="272" y="121"/>
                </a:cubicBezTo>
                <a:cubicBezTo>
                  <a:pt x="279" y="135"/>
                  <a:pt x="284" y="150"/>
                  <a:pt x="285" y="166"/>
                </a:cubicBezTo>
                <a:close/>
                <a:moveTo>
                  <a:pt x="145" y="121"/>
                </a:moveTo>
                <a:cubicBezTo>
                  <a:pt x="166" y="121"/>
                  <a:pt x="166" y="121"/>
                  <a:pt x="166" y="121"/>
                </a:cubicBezTo>
                <a:cubicBezTo>
                  <a:pt x="166" y="166"/>
                  <a:pt x="166" y="166"/>
                  <a:pt x="166" y="166"/>
                </a:cubicBezTo>
                <a:cubicBezTo>
                  <a:pt x="113" y="166"/>
                  <a:pt x="113" y="166"/>
                  <a:pt x="113" y="166"/>
                </a:cubicBezTo>
                <a:cubicBezTo>
                  <a:pt x="114" y="158"/>
                  <a:pt x="114" y="150"/>
                  <a:pt x="115" y="143"/>
                </a:cubicBezTo>
                <a:cubicBezTo>
                  <a:pt x="116" y="143"/>
                  <a:pt x="117" y="143"/>
                  <a:pt x="118" y="143"/>
                </a:cubicBezTo>
                <a:cubicBezTo>
                  <a:pt x="131" y="143"/>
                  <a:pt x="142" y="134"/>
                  <a:pt x="145" y="121"/>
                </a:cubicBezTo>
                <a:close/>
                <a:moveTo>
                  <a:pt x="166" y="181"/>
                </a:moveTo>
                <a:cubicBezTo>
                  <a:pt x="166" y="205"/>
                  <a:pt x="166" y="205"/>
                  <a:pt x="166" y="205"/>
                </a:cubicBezTo>
                <a:cubicBezTo>
                  <a:pt x="157" y="208"/>
                  <a:pt x="149" y="216"/>
                  <a:pt x="147" y="226"/>
                </a:cubicBezTo>
                <a:cubicBezTo>
                  <a:pt x="120" y="226"/>
                  <a:pt x="120" y="226"/>
                  <a:pt x="120" y="226"/>
                </a:cubicBezTo>
                <a:cubicBezTo>
                  <a:pt x="116" y="212"/>
                  <a:pt x="114" y="197"/>
                  <a:pt x="113" y="181"/>
                </a:cubicBezTo>
                <a:lnTo>
                  <a:pt x="166" y="181"/>
                </a:lnTo>
                <a:close/>
                <a:moveTo>
                  <a:pt x="174" y="244"/>
                </a:moveTo>
                <a:cubicBezTo>
                  <a:pt x="167" y="244"/>
                  <a:pt x="161" y="238"/>
                  <a:pt x="161" y="232"/>
                </a:cubicBezTo>
                <a:cubicBezTo>
                  <a:pt x="161" y="225"/>
                  <a:pt x="167" y="219"/>
                  <a:pt x="174" y="219"/>
                </a:cubicBezTo>
                <a:cubicBezTo>
                  <a:pt x="181" y="219"/>
                  <a:pt x="186" y="225"/>
                  <a:pt x="186" y="232"/>
                </a:cubicBezTo>
                <a:cubicBezTo>
                  <a:pt x="186" y="238"/>
                  <a:pt x="181" y="244"/>
                  <a:pt x="174" y="244"/>
                </a:cubicBezTo>
                <a:close/>
                <a:moveTo>
                  <a:pt x="148" y="240"/>
                </a:moveTo>
                <a:cubicBezTo>
                  <a:pt x="151" y="249"/>
                  <a:pt x="158" y="255"/>
                  <a:pt x="166" y="258"/>
                </a:cubicBezTo>
                <a:cubicBezTo>
                  <a:pt x="166" y="284"/>
                  <a:pt x="166" y="284"/>
                  <a:pt x="166" y="284"/>
                </a:cubicBezTo>
                <a:cubicBezTo>
                  <a:pt x="150" y="280"/>
                  <a:pt x="135" y="264"/>
                  <a:pt x="126" y="240"/>
                </a:cubicBezTo>
                <a:lnTo>
                  <a:pt x="148" y="240"/>
                </a:lnTo>
                <a:close/>
                <a:moveTo>
                  <a:pt x="181" y="284"/>
                </a:moveTo>
                <a:cubicBezTo>
                  <a:pt x="181" y="258"/>
                  <a:pt x="181" y="258"/>
                  <a:pt x="181" y="258"/>
                </a:cubicBezTo>
                <a:cubicBezTo>
                  <a:pt x="190" y="256"/>
                  <a:pt x="197" y="249"/>
                  <a:pt x="200" y="240"/>
                </a:cubicBezTo>
                <a:cubicBezTo>
                  <a:pt x="221" y="240"/>
                  <a:pt x="221" y="240"/>
                  <a:pt x="221" y="240"/>
                </a:cubicBezTo>
                <a:cubicBezTo>
                  <a:pt x="212" y="264"/>
                  <a:pt x="197" y="280"/>
                  <a:pt x="181" y="284"/>
                </a:cubicBezTo>
                <a:close/>
                <a:moveTo>
                  <a:pt x="201" y="226"/>
                </a:moveTo>
                <a:cubicBezTo>
                  <a:pt x="198" y="216"/>
                  <a:pt x="191" y="208"/>
                  <a:pt x="181" y="205"/>
                </a:cubicBezTo>
                <a:cubicBezTo>
                  <a:pt x="181" y="181"/>
                  <a:pt x="181" y="181"/>
                  <a:pt x="181" y="181"/>
                </a:cubicBezTo>
                <a:cubicBezTo>
                  <a:pt x="215" y="181"/>
                  <a:pt x="215" y="181"/>
                  <a:pt x="215" y="181"/>
                </a:cubicBezTo>
                <a:cubicBezTo>
                  <a:pt x="217" y="190"/>
                  <a:pt x="223" y="198"/>
                  <a:pt x="232" y="201"/>
                </a:cubicBezTo>
                <a:cubicBezTo>
                  <a:pt x="231" y="210"/>
                  <a:pt x="229" y="218"/>
                  <a:pt x="227" y="226"/>
                </a:cubicBezTo>
                <a:lnTo>
                  <a:pt x="201" y="226"/>
                </a:lnTo>
                <a:close/>
                <a:moveTo>
                  <a:pt x="242" y="163"/>
                </a:moveTo>
                <a:cubicBezTo>
                  <a:pt x="249" y="163"/>
                  <a:pt x="254" y="169"/>
                  <a:pt x="254" y="176"/>
                </a:cubicBezTo>
                <a:cubicBezTo>
                  <a:pt x="254" y="182"/>
                  <a:pt x="249" y="188"/>
                  <a:pt x="242" y="188"/>
                </a:cubicBezTo>
                <a:cubicBezTo>
                  <a:pt x="235" y="188"/>
                  <a:pt x="229" y="182"/>
                  <a:pt x="229" y="176"/>
                </a:cubicBezTo>
                <a:cubicBezTo>
                  <a:pt x="229" y="169"/>
                  <a:pt x="235" y="163"/>
                  <a:pt x="242" y="163"/>
                </a:cubicBezTo>
                <a:close/>
                <a:moveTo>
                  <a:pt x="247" y="202"/>
                </a:moveTo>
                <a:cubicBezTo>
                  <a:pt x="258" y="201"/>
                  <a:pt x="266" y="192"/>
                  <a:pt x="269" y="181"/>
                </a:cubicBezTo>
                <a:cubicBezTo>
                  <a:pt x="285" y="181"/>
                  <a:pt x="285" y="181"/>
                  <a:pt x="285" y="181"/>
                </a:cubicBezTo>
                <a:cubicBezTo>
                  <a:pt x="284" y="197"/>
                  <a:pt x="279" y="212"/>
                  <a:pt x="272" y="226"/>
                </a:cubicBezTo>
                <a:cubicBezTo>
                  <a:pt x="242" y="226"/>
                  <a:pt x="242" y="226"/>
                  <a:pt x="242" y="226"/>
                </a:cubicBezTo>
                <a:cubicBezTo>
                  <a:pt x="244" y="218"/>
                  <a:pt x="245" y="211"/>
                  <a:pt x="247" y="202"/>
                </a:cubicBezTo>
                <a:close/>
                <a:moveTo>
                  <a:pt x="232" y="150"/>
                </a:moveTo>
                <a:cubicBezTo>
                  <a:pt x="225" y="153"/>
                  <a:pt x="219" y="159"/>
                  <a:pt x="216" y="166"/>
                </a:cubicBezTo>
                <a:cubicBezTo>
                  <a:pt x="181" y="166"/>
                  <a:pt x="181" y="166"/>
                  <a:pt x="181" y="166"/>
                </a:cubicBezTo>
                <a:cubicBezTo>
                  <a:pt x="181" y="121"/>
                  <a:pt x="181" y="121"/>
                  <a:pt x="181" y="121"/>
                </a:cubicBezTo>
                <a:cubicBezTo>
                  <a:pt x="227" y="121"/>
                  <a:pt x="227" y="121"/>
                  <a:pt x="227" y="121"/>
                </a:cubicBezTo>
                <a:cubicBezTo>
                  <a:pt x="229" y="130"/>
                  <a:pt x="231" y="140"/>
                  <a:pt x="232" y="150"/>
                </a:cubicBezTo>
                <a:close/>
                <a:moveTo>
                  <a:pt x="181" y="106"/>
                </a:moveTo>
                <a:cubicBezTo>
                  <a:pt x="181" y="63"/>
                  <a:pt x="181" y="63"/>
                  <a:pt x="181" y="63"/>
                </a:cubicBezTo>
                <a:cubicBezTo>
                  <a:pt x="197" y="66"/>
                  <a:pt x="212" y="83"/>
                  <a:pt x="222" y="106"/>
                </a:cubicBezTo>
                <a:lnTo>
                  <a:pt x="181" y="106"/>
                </a:lnTo>
                <a:close/>
                <a:moveTo>
                  <a:pt x="166" y="63"/>
                </a:moveTo>
                <a:cubicBezTo>
                  <a:pt x="166" y="106"/>
                  <a:pt x="166" y="106"/>
                  <a:pt x="166" y="106"/>
                </a:cubicBezTo>
                <a:cubicBezTo>
                  <a:pt x="144" y="106"/>
                  <a:pt x="144" y="106"/>
                  <a:pt x="144" y="106"/>
                </a:cubicBezTo>
                <a:cubicBezTo>
                  <a:pt x="142" y="101"/>
                  <a:pt x="138" y="96"/>
                  <a:pt x="132" y="92"/>
                </a:cubicBezTo>
                <a:cubicBezTo>
                  <a:pt x="142" y="76"/>
                  <a:pt x="154" y="66"/>
                  <a:pt x="166" y="63"/>
                </a:cubicBezTo>
                <a:close/>
                <a:moveTo>
                  <a:pt x="118" y="103"/>
                </a:moveTo>
                <a:cubicBezTo>
                  <a:pt x="125" y="103"/>
                  <a:pt x="130" y="109"/>
                  <a:pt x="130" y="116"/>
                </a:cubicBezTo>
                <a:cubicBezTo>
                  <a:pt x="130" y="122"/>
                  <a:pt x="125" y="128"/>
                  <a:pt x="118" y="128"/>
                </a:cubicBezTo>
                <a:cubicBezTo>
                  <a:pt x="111" y="128"/>
                  <a:pt x="105" y="122"/>
                  <a:pt x="105" y="116"/>
                </a:cubicBezTo>
                <a:cubicBezTo>
                  <a:pt x="105" y="109"/>
                  <a:pt x="111" y="103"/>
                  <a:pt x="118" y="103"/>
                </a:cubicBezTo>
                <a:close/>
                <a:moveTo>
                  <a:pt x="98" y="181"/>
                </a:moveTo>
                <a:cubicBezTo>
                  <a:pt x="99" y="197"/>
                  <a:pt x="101" y="212"/>
                  <a:pt x="105" y="226"/>
                </a:cubicBezTo>
                <a:cubicBezTo>
                  <a:pt x="75" y="226"/>
                  <a:pt x="75" y="226"/>
                  <a:pt x="75" y="226"/>
                </a:cubicBezTo>
                <a:cubicBezTo>
                  <a:pt x="67" y="212"/>
                  <a:pt x="63" y="197"/>
                  <a:pt x="62" y="181"/>
                </a:cubicBezTo>
                <a:lnTo>
                  <a:pt x="98" y="181"/>
                </a:lnTo>
                <a:close/>
                <a:moveTo>
                  <a:pt x="217" y="276"/>
                </a:moveTo>
                <a:cubicBezTo>
                  <a:pt x="225" y="267"/>
                  <a:pt x="232" y="255"/>
                  <a:pt x="237" y="240"/>
                </a:cubicBezTo>
                <a:cubicBezTo>
                  <a:pt x="263" y="240"/>
                  <a:pt x="263" y="240"/>
                  <a:pt x="263" y="240"/>
                </a:cubicBezTo>
                <a:cubicBezTo>
                  <a:pt x="251" y="256"/>
                  <a:pt x="235" y="268"/>
                  <a:pt x="217" y="276"/>
                </a:cubicBezTo>
                <a:close/>
                <a:moveTo>
                  <a:pt x="263" y="106"/>
                </a:moveTo>
                <a:cubicBezTo>
                  <a:pt x="237" y="106"/>
                  <a:pt x="237" y="106"/>
                  <a:pt x="237" y="106"/>
                </a:cubicBezTo>
                <a:cubicBezTo>
                  <a:pt x="232" y="92"/>
                  <a:pt x="226" y="80"/>
                  <a:pt x="218" y="71"/>
                </a:cubicBezTo>
                <a:cubicBezTo>
                  <a:pt x="236" y="79"/>
                  <a:pt x="251" y="91"/>
                  <a:pt x="263" y="106"/>
                </a:cubicBezTo>
                <a:close/>
                <a:moveTo>
                  <a:pt x="129" y="71"/>
                </a:moveTo>
                <a:cubicBezTo>
                  <a:pt x="125" y="76"/>
                  <a:pt x="121" y="82"/>
                  <a:pt x="118" y="88"/>
                </a:cubicBezTo>
                <a:cubicBezTo>
                  <a:pt x="106" y="88"/>
                  <a:pt x="96" y="96"/>
                  <a:pt x="92" y="106"/>
                </a:cubicBezTo>
                <a:cubicBezTo>
                  <a:pt x="84" y="106"/>
                  <a:pt x="84" y="106"/>
                  <a:pt x="84" y="106"/>
                </a:cubicBezTo>
                <a:cubicBezTo>
                  <a:pt x="96" y="91"/>
                  <a:pt x="111" y="79"/>
                  <a:pt x="129" y="71"/>
                </a:cubicBezTo>
                <a:close/>
              </a:path>
            </a:pathLst>
          </a:custGeom>
          <a:solidFill>
            <a:srgbClr val="D04A0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800">
              <a:solidFill>
                <a:srgbClr val="D04A02"/>
              </a:solidFill>
              <a:latin typeface="Arial"/>
              <a:ea typeface="Arial"/>
              <a:cs typeface="Arial"/>
              <a:sym typeface="Arial"/>
            </a:endParaRPr>
          </a:p>
        </p:txBody>
      </p:sp>
      <p:grpSp>
        <p:nvGrpSpPr>
          <p:cNvPr id="1045" name="Google Shape;1045;p148"/>
          <p:cNvGrpSpPr/>
          <p:nvPr/>
        </p:nvGrpSpPr>
        <p:grpSpPr>
          <a:xfrm>
            <a:off x="4860000" y="1800000"/>
            <a:ext cx="900028" cy="900047"/>
            <a:chOff x="4175125" y="284163"/>
            <a:chExt cx="938213" cy="939800"/>
          </a:xfrm>
        </p:grpSpPr>
        <p:sp>
          <p:nvSpPr>
            <p:cNvPr id="1046" name="Google Shape;1046;p148"/>
            <p:cNvSpPr/>
            <p:nvPr/>
          </p:nvSpPr>
          <p:spPr>
            <a:xfrm>
              <a:off x="4175125" y="284163"/>
              <a:ext cx="938213" cy="9398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406"/>
                    <a:pt x="551" y="406"/>
                    <a:pt x="551" y="406"/>
                  </a:cubicBezTo>
                  <a:cubicBezTo>
                    <a:pt x="548" y="404"/>
                    <a:pt x="544" y="402"/>
                    <a:pt x="540" y="401"/>
                  </a:cubicBezTo>
                  <a:cubicBezTo>
                    <a:pt x="531" y="397"/>
                    <a:pt x="519" y="393"/>
                    <a:pt x="504" y="388"/>
                  </a:cubicBezTo>
                  <a:cubicBezTo>
                    <a:pt x="503" y="388"/>
                    <a:pt x="503" y="388"/>
                    <a:pt x="503" y="388"/>
                  </a:cubicBezTo>
                  <a:cubicBezTo>
                    <a:pt x="489" y="383"/>
                    <a:pt x="481" y="390"/>
                    <a:pt x="477" y="396"/>
                  </a:cubicBezTo>
                  <a:cubicBezTo>
                    <a:pt x="476" y="397"/>
                    <a:pt x="475" y="398"/>
                    <a:pt x="472" y="398"/>
                  </a:cubicBezTo>
                  <a:cubicBezTo>
                    <a:pt x="469" y="398"/>
                    <a:pt x="468" y="397"/>
                    <a:pt x="467" y="396"/>
                  </a:cubicBezTo>
                  <a:cubicBezTo>
                    <a:pt x="463" y="390"/>
                    <a:pt x="455" y="383"/>
                    <a:pt x="440" y="388"/>
                  </a:cubicBezTo>
                  <a:cubicBezTo>
                    <a:pt x="439" y="388"/>
                    <a:pt x="439" y="388"/>
                    <a:pt x="439" y="388"/>
                  </a:cubicBezTo>
                  <a:cubicBezTo>
                    <a:pt x="425" y="393"/>
                    <a:pt x="413" y="397"/>
                    <a:pt x="404" y="401"/>
                  </a:cubicBezTo>
                  <a:cubicBezTo>
                    <a:pt x="394" y="404"/>
                    <a:pt x="386" y="410"/>
                    <a:pt x="380" y="418"/>
                  </a:cubicBezTo>
                  <a:cubicBezTo>
                    <a:pt x="374" y="410"/>
                    <a:pt x="366" y="404"/>
                    <a:pt x="356" y="401"/>
                  </a:cubicBezTo>
                  <a:cubicBezTo>
                    <a:pt x="347" y="397"/>
                    <a:pt x="335" y="393"/>
                    <a:pt x="320" y="388"/>
                  </a:cubicBezTo>
                  <a:cubicBezTo>
                    <a:pt x="319" y="388"/>
                    <a:pt x="319" y="388"/>
                    <a:pt x="319" y="388"/>
                  </a:cubicBezTo>
                  <a:cubicBezTo>
                    <a:pt x="305" y="383"/>
                    <a:pt x="297" y="390"/>
                    <a:pt x="293" y="396"/>
                  </a:cubicBezTo>
                  <a:cubicBezTo>
                    <a:pt x="292" y="397"/>
                    <a:pt x="291" y="398"/>
                    <a:pt x="288" y="398"/>
                  </a:cubicBezTo>
                  <a:cubicBezTo>
                    <a:pt x="285" y="398"/>
                    <a:pt x="284" y="397"/>
                    <a:pt x="283" y="396"/>
                  </a:cubicBezTo>
                  <a:cubicBezTo>
                    <a:pt x="279" y="390"/>
                    <a:pt x="271" y="383"/>
                    <a:pt x="257" y="388"/>
                  </a:cubicBezTo>
                  <a:cubicBezTo>
                    <a:pt x="256" y="388"/>
                    <a:pt x="256" y="388"/>
                    <a:pt x="256" y="388"/>
                  </a:cubicBezTo>
                  <a:cubicBezTo>
                    <a:pt x="241" y="393"/>
                    <a:pt x="229" y="397"/>
                    <a:pt x="220" y="401"/>
                  </a:cubicBezTo>
                  <a:cubicBezTo>
                    <a:pt x="210" y="404"/>
                    <a:pt x="202" y="410"/>
                    <a:pt x="196" y="418"/>
                  </a:cubicBezTo>
                  <a:cubicBezTo>
                    <a:pt x="190" y="410"/>
                    <a:pt x="182" y="404"/>
                    <a:pt x="172" y="401"/>
                  </a:cubicBezTo>
                  <a:cubicBezTo>
                    <a:pt x="163" y="397"/>
                    <a:pt x="151" y="393"/>
                    <a:pt x="136" y="388"/>
                  </a:cubicBezTo>
                  <a:cubicBezTo>
                    <a:pt x="136" y="388"/>
                    <a:pt x="136" y="388"/>
                    <a:pt x="136" y="388"/>
                  </a:cubicBezTo>
                  <a:cubicBezTo>
                    <a:pt x="121" y="383"/>
                    <a:pt x="113" y="390"/>
                    <a:pt x="109" y="396"/>
                  </a:cubicBezTo>
                  <a:cubicBezTo>
                    <a:pt x="108" y="397"/>
                    <a:pt x="107" y="398"/>
                    <a:pt x="104" y="398"/>
                  </a:cubicBezTo>
                  <a:cubicBezTo>
                    <a:pt x="101" y="398"/>
                    <a:pt x="100" y="397"/>
                    <a:pt x="100" y="396"/>
                  </a:cubicBezTo>
                  <a:cubicBezTo>
                    <a:pt x="95" y="390"/>
                    <a:pt x="87" y="383"/>
                    <a:pt x="73" y="388"/>
                  </a:cubicBezTo>
                  <a:cubicBezTo>
                    <a:pt x="72" y="388"/>
                    <a:pt x="72" y="388"/>
                    <a:pt x="72" y="388"/>
                  </a:cubicBezTo>
                  <a:cubicBezTo>
                    <a:pt x="58" y="393"/>
                    <a:pt x="45" y="397"/>
                    <a:pt x="36" y="401"/>
                  </a:cubicBezTo>
                  <a:cubicBezTo>
                    <a:pt x="32" y="402"/>
                    <a:pt x="28" y="404"/>
                    <a:pt x="25" y="406"/>
                  </a:cubicBezTo>
                  <a:cubicBezTo>
                    <a:pt x="25" y="25"/>
                    <a:pt x="25" y="25"/>
                    <a:pt x="25" y="25"/>
                  </a:cubicBezTo>
                  <a:lnTo>
                    <a:pt x="551" y="25"/>
                  </a:lnTo>
                  <a:close/>
                  <a:moveTo>
                    <a:pt x="208" y="471"/>
                  </a:moveTo>
                  <a:cubicBezTo>
                    <a:pt x="209" y="467"/>
                    <a:pt x="211" y="450"/>
                    <a:pt x="213" y="440"/>
                  </a:cubicBezTo>
                  <a:cubicBezTo>
                    <a:pt x="213" y="435"/>
                    <a:pt x="218" y="428"/>
                    <a:pt x="228" y="424"/>
                  </a:cubicBezTo>
                  <a:cubicBezTo>
                    <a:pt x="237" y="421"/>
                    <a:pt x="249" y="417"/>
                    <a:pt x="264" y="412"/>
                  </a:cubicBezTo>
                  <a:cubicBezTo>
                    <a:pt x="264" y="411"/>
                    <a:pt x="264" y="411"/>
                    <a:pt x="264" y="411"/>
                  </a:cubicBezTo>
                  <a:cubicBezTo>
                    <a:pt x="270" y="419"/>
                    <a:pt x="278" y="422"/>
                    <a:pt x="288" y="422"/>
                  </a:cubicBezTo>
                  <a:cubicBezTo>
                    <a:pt x="298" y="422"/>
                    <a:pt x="306" y="419"/>
                    <a:pt x="312" y="411"/>
                  </a:cubicBezTo>
                  <a:cubicBezTo>
                    <a:pt x="313" y="412"/>
                    <a:pt x="313" y="412"/>
                    <a:pt x="313" y="412"/>
                  </a:cubicBezTo>
                  <a:cubicBezTo>
                    <a:pt x="327" y="417"/>
                    <a:pt x="339" y="421"/>
                    <a:pt x="348" y="424"/>
                  </a:cubicBezTo>
                  <a:cubicBezTo>
                    <a:pt x="358" y="428"/>
                    <a:pt x="363" y="435"/>
                    <a:pt x="364" y="440"/>
                  </a:cubicBezTo>
                  <a:cubicBezTo>
                    <a:pt x="365" y="450"/>
                    <a:pt x="367" y="467"/>
                    <a:pt x="368" y="471"/>
                  </a:cubicBezTo>
                  <a:cubicBezTo>
                    <a:pt x="368" y="552"/>
                    <a:pt x="368" y="552"/>
                    <a:pt x="368" y="552"/>
                  </a:cubicBezTo>
                  <a:cubicBezTo>
                    <a:pt x="208" y="552"/>
                    <a:pt x="208" y="552"/>
                    <a:pt x="208" y="552"/>
                  </a:cubicBezTo>
                  <a:lnTo>
                    <a:pt x="208" y="471"/>
                  </a:lnTo>
                  <a:close/>
                  <a:moveTo>
                    <a:pt x="25" y="471"/>
                  </a:moveTo>
                  <a:cubicBezTo>
                    <a:pt x="25" y="467"/>
                    <a:pt x="28" y="450"/>
                    <a:pt x="29" y="440"/>
                  </a:cubicBezTo>
                  <a:cubicBezTo>
                    <a:pt x="29" y="435"/>
                    <a:pt x="34" y="428"/>
                    <a:pt x="44" y="424"/>
                  </a:cubicBezTo>
                  <a:cubicBezTo>
                    <a:pt x="51" y="422"/>
                    <a:pt x="62" y="418"/>
                    <a:pt x="80" y="412"/>
                  </a:cubicBezTo>
                  <a:cubicBezTo>
                    <a:pt x="80" y="411"/>
                    <a:pt x="80" y="411"/>
                    <a:pt x="80" y="411"/>
                  </a:cubicBezTo>
                  <a:cubicBezTo>
                    <a:pt x="86" y="419"/>
                    <a:pt x="94" y="422"/>
                    <a:pt x="104" y="422"/>
                  </a:cubicBezTo>
                  <a:cubicBezTo>
                    <a:pt x="114" y="422"/>
                    <a:pt x="122" y="419"/>
                    <a:pt x="128" y="411"/>
                  </a:cubicBezTo>
                  <a:cubicBezTo>
                    <a:pt x="129" y="412"/>
                    <a:pt x="129" y="412"/>
                    <a:pt x="129" y="412"/>
                  </a:cubicBezTo>
                  <a:cubicBezTo>
                    <a:pt x="143" y="417"/>
                    <a:pt x="155" y="421"/>
                    <a:pt x="164" y="424"/>
                  </a:cubicBezTo>
                  <a:cubicBezTo>
                    <a:pt x="175" y="428"/>
                    <a:pt x="179" y="435"/>
                    <a:pt x="180" y="440"/>
                  </a:cubicBezTo>
                  <a:cubicBezTo>
                    <a:pt x="181" y="450"/>
                    <a:pt x="183" y="467"/>
                    <a:pt x="184" y="471"/>
                  </a:cubicBezTo>
                  <a:cubicBezTo>
                    <a:pt x="184" y="552"/>
                    <a:pt x="184" y="552"/>
                    <a:pt x="184" y="552"/>
                  </a:cubicBezTo>
                  <a:cubicBezTo>
                    <a:pt x="25" y="552"/>
                    <a:pt x="25" y="552"/>
                    <a:pt x="25" y="552"/>
                  </a:cubicBezTo>
                  <a:lnTo>
                    <a:pt x="25" y="471"/>
                  </a:lnTo>
                  <a:close/>
                  <a:moveTo>
                    <a:pt x="392" y="552"/>
                  </a:moveTo>
                  <a:cubicBezTo>
                    <a:pt x="392" y="471"/>
                    <a:pt x="392" y="471"/>
                    <a:pt x="392" y="471"/>
                  </a:cubicBezTo>
                  <a:cubicBezTo>
                    <a:pt x="393" y="467"/>
                    <a:pt x="395" y="450"/>
                    <a:pt x="396" y="440"/>
                  </a:cubicBezTo>
                  <a:cubicBezTo>
                    <a:pt x="397" y="435"/>
                    <a:pt x="401" y="428"/>
                    <a:pt x="412" y="424"/>
                  </a:cubicBezTo>
                  <a:cubicBezTo>
                    <a:pt x="421" y="421"/>
                    <a:pt x="433" y="417"/>
                    <a:pt x="447" y="412"/>
                  </a:cubicBezTo>
                  <a:cubicBezTo>
                    <a:pt x="448" y="411"/>
                    <a:pt x="448" y="411"/>
                    <a:pt x="448" y="411"/>
                  </a:cubicBezTo>
                  <a:cubicBezTo>
                    <a:pt x="454" y="419"/>
                    <a:pt x="462" y="422"/>
                    <a:pt x="472" y="422"/>
                  </a:cubicBezTo>
                  <a:cubicBezTo>
                    <a:pt x="482" y="422"/>
                    <a:pt x="490" y="419"/>
                    <a:pt x="496" y="411"/>
                  </a:cubicBezTo>
                  <a:cubicBezTo>
                    <a:pt x="496" y="412"/>
                    <a:pt x="496" y="412"/>
                    <a:pt x="496" y="412"/>
                  </a:cubicBezTo>
                  <a:cubicBezTo>
                    <a:pt x="511" y="417"/>
                    <a:pt x="523" y="421"/>
                    <a:pt x="532" y="424"/>
                  </a:cubicBezTo>
                  <a:cubicBezTo>
                    <a:pt x="542" y="428"/>
                    <a:pt x="547" y="435"/>
                    <a:pt x="547" y="440"/>
                  </a:cubicBezTo>
                  <a:cubicBezTo>
                    <a:pt x="548" y="450"/>
                    <a:pt x="551" y="467"/>
                    <a:pt x="551" y="471"/>
                  </a:cubicBezTo>
                  <a:cubicBezTo>
                    <a:pt x="551" y="552"/>
                    <a:pt x="551" y="552"/>
                    <a:pt x="551" y="552"/>
                  </a:cubicBezTo>
                  <a:lnTo>
                    <a:pt x="392" y="552"/>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47" name="Google Shape;1047;p148"/>
            <p:cNvSpPr/>
            <p:nvPr/>
          </p:nvSpPr>
          <p:spPr>
            <a:xfrm>
              <a:off x="4275138" y="601663"/>
              <a:ext cx="739775" cy="314325"/>
            </a:xfrm>
            <a:custGeom>
              <a:avLst/>
              <a:gdLst/>
              <a:ahLst/>
              <a:cxnLst/>
              <a:rect l="l" t="t" r="r" b="b"/>
              <a:pathLst>
                <a:path w="455" h="192" extrusionOk="0">
                  <a:moveTo>
                    <a:pt x="43" y="192"/>
                  </a:moveTo>
                  <a:cubicBezTo>
                    <a:pt x="44" y="192"/>
                    <a:pt x="44" y="192"/>
                    <a:pt x="44" y="192"/>
                  </a:cubicBezTo>
                  <a:cubicBezTo>
                    <a:pt x="62" y="192"/>
                    <a:pt x="83" y="174"/>
                    <a:pt x="86" y="133"/>
                  </a:cubicBezTo>
                  <a:cubicBezTo>
                    <a:pt x="87" y="114"/>
                    <a:pt x="80" y="102"/>
                    <a:pt x="74" y="95"/>
                  </a:cubicBezTo>
                  <a:cubicBezTo>
                    <a:pt x="68" y="89"/>
                    <a:pt x="62" y="86"/>
                    <a:pt x="56" y="84"/>
                  </a:cubicBezTo>
                  <a:cubicBezTo>
                    <a:pt x="57" y="77"/>
                    <a:pt x="59" y="65"/>
                    <a:pt x="60" y="57"/>
                  </a:cubicBezTo>
                  <a:cubicBezTo>
                    <a:pt x="60" y="52"/>
                    <a:pt x="65" y="44"/>
                    <a:pt x="75" y="40"/>
                  </a:cubicBezTo>
                  <a:cubicBezTo>
                    <a:pt x="87" y="36"/>
                    <a:pt x="103" y="31"/>
                    <a:pt x="111" y="28"/>
                  </a:cubicBezTo>
                  <a:cubicBezTo>
                    <a:pt x="111" y="28"/>
                    <a:pt x="111" y="28"/>
                    <a:pt x="111" y="28"/>
                  </a:cubicBezTo>
                  <a:cubicBezTo>
                    <a:pt x="117" y="35"/>
                    <a:pt x="125" y="39"/>
                    <a:pt x="135" y="39"/>
                  </a:cubicBezTo>
                  <a:cubicBezTo>
                    <a:pt x="145" y="39"/>
                    <a:pt x="153" y="35"/>
                    <a:pt x="159" y="28"/>
                  </a:cubicBezTo>
                  <a:cubicBezTo>
                    <a:pt x="160" y="28"/>
                    <a:pt x="160" y="28"/>
                    <a:pt x="160" y="28"/>
                  </a:cubicBezTo>
                  <a:cubicBezTo>
                    <a:pt x="167" y="31"/>
                    <a:pt x="183" y="36"/>
                    <a:pt x="195" y="40"/>
                  </a:cubicBezTo>
                  <a:cubicBezTo>
                    <a:pt x="206" y="44"/>
                    <a:pt x="210" y="52"/>
                    <a:pt x="211" y="57"/>
                  </a:cubicBezTo>
                  <a:cubicBezTo>
                    <a:pt x="211" y="65"/>
                    <a:pt x="213" y="77"/>
                    <a:pt x="214" y="84"/>
                  </a:cubicBezTo>
                  <a:cubicBezTo>
                    <a:pt x="208" y="86"/>
                    <a:pt x="202" y="90"/>
                    <a:pt x="197" y="95"/>
                  </a:cubicBezTo>
                  <a:cubicBezTo>
                    <a:pt x="191" y="102"/>
                    <a:pt x="184" y="114"/>
                    <a:pt x="185" y="133"/>
                  </a:cubicBezTo>
                  <a:cubicBezTo>
                    <a:pt x="188" y="174"/>
                    <a:pt x="208" y="192"/>
                    <a:pt x="227" y="192"/>
                  </a:cubicBezTo>
                  <a:cubicBezTo>
                    <a:pt x="227" y="192"/>
                    <a:pt x="227" y="192"/>
                    <a:pt x="227" y="192"/>
                  </a:cubicBezTo>
                  <a:cubicBezTo>
                    <a:pt x="246" y="192"/>
                    <a:pt x="266" y="174"/>
                    <a:pt x="269" y="133"/>
                  </a:cubicBezTo>
                  <a:cubicBezTo>
                    <a:pt x="271" y="114"/>
                    <a:pt x="264" y="102"/>
                    <a:pt x="257" y="95"/>
                  </a:cubicBezTo>
                  <a:cubicBezTo>
                    <a:pt x="252" y="89"/>
                    <a:pt x="246" y="86"/>
                    <a:pt x="240" y="84"/>
                  </a:cubicBezTo>
                  <a:cubicBezTo>
                    <a:pt x="241" y="77"/>
                    <a:pt x="243" y="65"/>
                    <a:pt x="243" y="57"/>
                  </a:cubicBezTo>
                  <a:cubicBezTo>
                    <a:pt x="244" y="52"/>
                    <a:pt x="248" y="44"/>
                    <a:pt x="259" y="40"/>
                  </a:cubicBezTo>
                  <a:cubicBezTo>
                    <a:pt x="271" y="36"/>
                    <a:pt x="287" y="31"/>
                    <a:pt x="295" y="28"/>
                  </a:cubicBezTo>
                  <a:cubicBezTo>
                    <a:pt x="295" y="28"/>
                    <a:pt x="295" y="28"/>
                    <a:pt x="295" y="28"/>
                  </a:cubicBezTo>
                  <a:cubicBezTo>
                    <a:pt x="301" y="35"/>
                    <a:pt x="309" y="39"/>
                    <a:pt x="319" y="39"/>
                  </a:cubicBezTo>
                  <a:cubicBezTo>
                    <a:pt x="329" y="39"/>
                    <a:pt x="337" y="35"/>
                    <a:pt x="343" y="28"/>
                  </a:cubicBezTo>
                  <a:cubicBezTo>
                    <a:pt x="343" y="28"/>
                    <a:pt x="343" y="28"/>
                    <a:pt x="343" y="28"/>
                  </a:cubicBezTo>
                  <a:cubicBezTo>
                    <a:pt x="351" y="31"/>
                    <a:pt x="367" y="36"/>
                    <a:pt x="379" y="40"/>
                  </a:cubicBezTo>
                  <a:cubicBezTo>
                    <a:pt x="389" y="44"/>
                    <a:pt x="394" y="52"/>
                    <a:pt x="394" y="57"/>
                  </a:cubicBezTo>
                  <a:cubicBezTo>
                    <a:pt x="395" y="65"/>
                    <a:pt x="397" y="77"/>
                    <a:pt x="398" y="84"/>
                  </a:cubicBezTo>
                  <a:cubicBezTo>
                    <a:pt x="392" y="86"/>
                    <a:pt x="386" y="90"/>
                    <a:pt x="381" y="95"/>
                  </a:cubicBezTo>
                  <a:cubicBezTo>
                    <a:pt x="375" y="102"/>
                    <a:pt x="367" y="114"/>
                    <a:pt x="369" y="133"/>
                  </a:cubicBezTo>
                  <a:cubicBezTo>
                    <a:pt x="372" y="174"/>
                    <a:pt x="392" y="192"/>
                    <a:pt x="411" y="192"/>
                  </a:cubicBezTo>
                  <a:cubicBezTo>
                    <a:pt x="411" y="192"/>
                    <a:pt x="411" y="192"/>
                    <a:pt x="411" y="192"/>
                  </a:cubicBezTo>
                  <a:cubicBezTo>
                    <a:pt x="430" y="192"/>
                    <a:pt x="450" y="174"/>
                    <a:pt x="453" y="133"/>
                  </a:cubicBezTo>
                  <a:cubicBezTo>
                    <a:pt x="455" y="114"/>
                    <a:pt x="448" y="102"/>
                    <a:pt x="441" y="95"/>
                  </a:cubicBezTo>
                  <a:cubicBezTo>
                    <a:pt x="436" y="89"/>
                    <a:pt x="429" y="85"/>
                    <a:pt x="423" y="83"/>
                  </a:cubicBezTo>
                  <a:cubicBezTo>
                    <a:pt x="422" y="79"/>
                    <a:pt x="420" y="63"/>
                    <a:pt x="419" y="54"/>
                  </a:cubicBezTo>
                  <a:cubicBezTo>
                    <a:pt x="417" y="38"/>
                    <a:pt x="405" y="24"/>
                    <a:pt x="387" y="17"/>
                  </a:cubicBezTo>
                  <a:cubicBezTo>
                    <a:pt x="375" y="13"/>
                    <a:pt x="359" y="8"/>
                    <a:pt x="351" y="5"/>
                  </a:cubicBezTo>
                  <a:cubicBezTo>
                    <a:pt x="350" y="5"/>
                    <a:pt x="350" y="5"/>
                    <a:pt x="350" y="5"/>
                  </a:cubicBezTo>
                  <a:cubicBezTo>
                    <a:pt x="336" y="0"/>
                    <a:pt x="328" y="6"/>
                    <a:pt x="324" y="12"/>
                  </a:cubicBezTo>
                  <a:cubicBezTo>
                    <a:pt x="323" y="14"/>
                    <a:pt x="322" y="14"/>
                    <a:pt x="319" y="14"/>
                  </a:cubicBezTo>
                  <a:cubicBezTo>
                    <a:pt x="316" y="14"/>
                    <a:pt x="315" y="14"/>
                    <a:pt x="314" y="12"/>
                  </a:cubicBezTo>
                  <a:cubicBezTo>
                    <a:pt x="310" y="6"/>
                    <a:pt x="302" y="0"/>
                    <a:pt x="287" y="5"/>
                  </a:cubicBezTo>
                  <a:cubicBezTo>
                    <a:pt x="287" y="5"/>
                    <a:pt x="287" y="5"/>
                    <a:pt x="287" y="5"/>
                  </a:cubicBezTo>
                  <a:cubicBezTo>
                    <a:pt x="279" y="8"/>
                    <a:pt x="263" y="13"/>
                    <a:pt x="251" y="17"/>
                  </a:cubicBezTo>
                  <a:cubicBezTo>
                    <a:pt x="241" y="21"/>
                    <a:pt x="233" y="27"/>
                    <a:pt x="227" y="34"/>
                  </a:cubicBezTo>
                  <a:cubicBezTo>
                    <a:pt x="221" y="27"/>
                    <a:pt x="213" y="21"/>
                    <a:pt x="203" y="17"/>
                  </a:cubicBezTo>
                  <a:cubicBezTo>
                    <a:pt x="191" y="13"/>
                    <a:pt x="175" y="8"/>
                    <a:pt x="167" y="5"/>
                  </a:cubicBezTo>
                  <a:cubicBezTo>
                    <a:pt x="167" y="5"/>
                    <a:pt x="167" y="5"/>
                    <a:pt x="167" y="5"/>
                  </a:cubicBezTo>
                  <a:cubicBezTo>
                    <a:pt x="152" y="0"/>
                    <a:pt x="144" y="6"/>
                    <a:pt x="140" y="12"/>
                  </a:cubicBezTo>
                  <a:cubicBezTo>
                    <a:pt x="139" y="14"/>
                    <a:pt x="138" y="14"/>
                    <a:pt x="135" y="14"/>
                  </a:cubicBezTo>
                  <a:cubicBezTo>
                    <a:pt x="132" y="14"/>
                    <a:pt x="131" y="14"/>
                    <a:pt x="130" y="12"/>
                  </a:cubicBezTo>
                  <a:cubicBezTo>
                    <a:pt x="126" y="6"/>
                    <a:pt x="118" y="0"/>
                    <a:pt x="104" y="5"/>
                  </a:cubicBezTo>
                  <a:cubicBezTo>
                    <a:pt x="103" y="5"/>
                    <a:pt x="103" y="5"/>
                    <a:pt x="103" y="5"/>
                  </a:cubicBezTo>
                  <a:cubicBezTo>
                    <a:pt x="95" y="8"/>
                    <a:pt x="79" y="13"/>
                    <a:pt x="67" y="17"/>
                  </a:cubicBezTo>
                  <a:cubicBezTo>
                    <a:pt x="49" y="24"/>
                    <a:pt x="37" y="38"/>
                    <a:pt x="35" y="54"/>
                  </a:cubicBezTo>
                  <a:cubicBezTo>
                    <a:pt x="34" y="63"/>
                    <a:pt x="32" y="79"/>
                    <a:pt x="31" y="83"/>
                  </a:cubicBezTo>
                  <a:cubicBezTo>
                    <a:pt x="25" y="86"/>
                    <a:pt x="19" y="89"/>
                    <a:pt x="13" y="95"/>
                  </a:cubicBezTo>
                  <a:cubicBezTo>
                    <a:pt x="7" y="102"/>
                    <a:pt x="0" y="114"/>
                    <a:pt x="1" y="133"/>
                  </a:cubicBezTo>
                  <a:cubicBezTo>
                    <a:pt x="4" y="174"/>
                    <a:pt x="24" y="192"/>
                    <a:pt x="43" y="192"/>
                  </a:cubicBezTo>
                  <a:close/>
                  <a:moveTo>
                    <a:pt x="429" y="131"/>
                  </a:moveTo>
                  <a:cubicBezTo>
                    <a:pt x="427" y="156"/>
                    <a:pt x="417" y="167"/>
                    <a:pt x="411" y="167"/>
                  </a:cubicBezTo>
                  <a:cubicBezTo>
                    <a:pt x="411" y="167"/>
                    <a:pt x="411" y="167"/>
                    <a:pt x="411" y="167"/>
                  </a:cubicBezTo>
                  <a:cubicBezTo>
                    <a:pt x="405" y="167"/>
                    <a:pt x="395" y="156"/>
                    <a:pt x="393" y="131"/>
                  </a:cubicBezTo>
                  <a:cubicBezTo>
                    <a:pt x="393" y="123"/>
                    <a:pt x="395" y="116"/>
                    <a:pt x="399" y="112"/>
                  </a:cubicBezTo>
                  <a:cubicBezTo>
                    <a:pt x="403" y="107"/>
                    <a:pt x="409" y="106"/>
                    <a:pt x="411" y="106"/>
                  </a:cubicBezTo>
                  <a:cubicBezTo>
                    <a:pt x="411" y="106"/>
                    <a:pt x="411" y="106"/>
                    <a:pt x="411" y="106"/>
                  </a:cubicBezTo>
                  <a:cubicBezTo>
                    <a:pt x="413" y="106"/>
                    <a:pt x="419" y="107"/>
                    <a:pt x="423" y="112"/>
                  </a:cubicBezTo>
                  <a:cubicBezTo>
                    <a:pt x="428" y="116"/>
                    <a:pt x="429" y="123"/>
                    <a:pt x="429" y="131"/>
                  </a:cubicBezTo>
                  <a:close/>
                  <a:moveTo>
                    <a:pt x="245" y="131"/>
                  </a:moveTo>
                  <a:cubicBezTo>
                    <a:pt x="243" y="156"/>
                    <a:pt x="234" y="167"/>
                    <a:pt x="227" y="167"/>
                  </a:cubicBezTo>
                  <a:cubicBezTo>
                    <a:pt x="227" y="167"/>
                    <a:pt x="227" y="167"/>
                    <a:pt x="227" y="167"/>
                  </a:cubicBezTo>
                  <a:cubicBezTo>
                    <a:pt x="221" y="167"/>
                    <a:pt x="211" y="156"/>
                    <a:pt x="210" y="131"/>
                  </a:cubicBezTo>
                  <a:cubicBezTo>
                    <a:pt x="209" y="123"/>
                    <a:pt x="211" y="116"/>
                    <a:pt x="215" y="112"/>
                  </a:cubicBezTo>
                  <a:cubicBezTo>
                    <a:pt x="219" y="107"/>
                    <a:pt x="225" y="106"/>
                    <a:pt x="227" y="106"/>
                  </a:cubicBezTo>
                  <a:cubicBezTo>
                    <a:pt x="227" y="106"/>
                    <a:pt x="227" y="106"/>
                    <a:pt x="227" y="106"/>
                  </a:cubicBezTo>
                  <a:cubicBezTo>
                    <a:pt x="229" y="106"/>
                    <a:pt x="235" y="107"/>
                    <a:pt x="239" y="112"/>
                  </a:cubicBezTo>
                  <a:cubicBezTo>
                    <a:pt x="244" y="116"/>
                    <a:pt x="245" y="123"/>
                    <a:pt x="245" y="131"/>
                  </a:cubicBezTo>
                  <a:close/>
                  <a:moveTo>
                    <a:pt x="31" y="112"/>
                  </a:moveTo>
                  <a:cubicBezTo>
                    <a:pt x="35" y="107"/>
                    <a:pt x="41" y="106"/>
                    <a:pt x="43" y="106"/>
                  </a:cubicBezTo>
                  <a:cubicBezTo>
                    <a:pt x="44" y="106"/>
                    <a:pt x="44" y="106"/>
                    <a:pt x="44" y="106"/>
                  </a:cubicBezTo>
                  <a:cubicBezTo>
                    <a:pt x="46" y="106"/>
                    <a:pt x="51" y="107"/>
                    <a:pt x="56" y="112"/>
                  </a:cubicBezTo>
                  <a:cubicBezTo>
                    <a:pt x="60" y="116"/>
                    <a:pt x="62" y="123"/>
                    <a:pt x="61" y="131"/>
                  </a:cubicBezTo>
                  <a:cubicBezTo>
                    <a:pt x="59" y="156"/>
                    <a:pt x="50" y="167"/>
                    <a:pt x="44" y="167"/>
                  </a:cubicBezTo>
                  <a:cubicBezTo>
                    <a:pt x="43" y="167"/>
                    <a:pt x="43" y="167"/>
                    <a:pt x="43" y="167"/>
                  </a:cubicBezTo>
                  <a:cubicBezTo>
                    <a:pt x="37" y="167"/>
                    <a:pt x="27" y="156"/>
                    <a:pt x="26" y="131"/>
                  </a:cubicBezTo>
                  <a:cubicBezTo>
                    <a:pt x="25" y="123"/>
                    <a:pt x="27" y="116"/>
                    <a:pt x="31" y="112"/>
                  </a:cubicBezTo>
                  <a:close/>
                </a:path>
              </a:pathLst>
            </a:custGeom>
            <a:solidFill>
              <a:srgbClr val="D04A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48" name="Google Shape;1048;p148"/>
            <p:cNvSpPr/>
            <p:nvPr/>
          </p:nvSpPr>
          <p:spPr>
            <a:xfrm>
              <a:off x="4424363" y="428625"/>
              <a:ext cx="141288" cy="179388"/>
            </a:xfrm>
            <a:custGeom>
              <a:avLst/>
              <a:gdLst/>
              <a:ahLst/>
              <a:cxnLst/>
              <a:rect l="l" t="t" r="r" b="b"/>
              <a:pathLst>
                <a:path w="87" h="110" extrusionOk="0">
                  <a:moveTo>
                    <a:pt x="43" y="110"/>
                  </a:moveTo>
                  <a:cubicBezTo>
                    <a:pt x="44" y="110"/>
                    <a:pt x="44" y="110"/>
                    <a:pt x="44" y="110"/>
                  </a:cubicBezTo>
                  <a:cubicBezTo>
                    <a:pt x="62" y="110"/>
                    <a:pt x="83" y="92"/>
                    <a:pt x="85" y="52"/>
                  </a:cubicBezTo>
                  <a:cubicBezTo>
                    <a:pt x="87" y="32"/>
                    <a:pt x="80" y="20"/>
                    <a:pt x="74" y="14"/>
                  </a:cubicBezTo>
                  <a:cubicBezTo>
                    <a:pt x="64" y="3"/>
                    <a:pt x="51" y="0"/>
                    <a:pt x="44" y="0"/>
                  </a:cubicBezTo>
                  <a:cubicBezTo>
                    <a:pt x="43" y="0"/>
                    <a:pt x="43" y="0"/>
                    <a:pt x="43" y="0"/>
                  </a:cubicBezTo>
                  <a:cubicBezTo>
                    <a:pt x="35" y="0"/>
                    <a:pt x="23" y="3"/>
                    <a:pt x="13" y="14"/>
                  </a:cubicBezTo>
                  <a:cubicBezTo>
                    <a:pt x="7" y="20"/>
                    <a:pt x="0" y="32"/>
                    <a:pt x="1" y="52"/>
                  </a:cubicBezTo>
                  <a:cubicBezTo>
                    <a:pt x="4" y="92"/>
                    <a:pt x="24" y="110"/>
                    <a:pt x="43" y="110"/>
                  </a:cubicBezTo>
                  <a:close/>
                  <a:moveTo>
                    <a:pt x="31" y="30"/>
                  </a:moveTo>
                  <a:cubicBezTo>
                    <a:pt x="35" y="26"/>
                    <a:pt x="41" y="24"/>
                    <a:pt x="43" y="24"/>
                  </a:cubicBezTo>
                  <a:cubicBezTo>
                    <a:pt x="44" y="24"/>
                    <a:pt x="44" y="24"/>
                    <a:pt x="44" y="24"/>
                  </a:cubicBezTo>
                  <a:cubicBezTo>
                    <a:pt x="45" y="24"/>
                    <a:pt x="51" y="26"/>
                    <a:pt x="56" y="30"/>
                  </a:cubicBezTo>
                  <a:cubicBezTo>
                    <a:pt x="60" y="35"/>
                    <a:pt x="62" y="41"/>
                    <a:pt x="61" y="50"/>
                  </a:cubicBezTo>
                  <a:cubicBezTo>
                    <a:pt x="59" y="74"/>
                    <a:pt x="50" y="85"/>
                    <a:pt x="44" y="85"/>
                  </a:cubicBezTo>
                  <a:cubicBezTo>
                    <a:pt x="43" y="85"/>
                    <a:pt x="43" y="85"/>
                    <a:pt x="43" y="85"/>
                  </a:cubicBezTo>
                  <a:cubicBezTo>
                    <a:pt x="37" y="85"/>
                    <a:pt x="27" y="74"/>
                    <a:pt x="26" y="50"/>
                  </a:cubicBezTo>
                  <a:cubicBezTo>
                    <a:pt x="25" y="41"/>
                    <a:pt x="27" y="35"/>
                    <a:pt x="31" y="30"/>
                  </a:cubicBezTo>
                  <a:close/>
                </a:path>
              </a:pathLst>
            </a:custGeom>
            <a:solidFill>
              <a:srgbClr val="D04A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49" name="Google Shape;1049;p148"/>
            <p:cNvSpPr/>
            <p:nvPr/>
          </p:nvSpPr>
          <p:spPr>
            <a:xfrm>
              <a:off x="4724400" y="428625"/>
              <a:ext cx="141288" cy="179388"/>
            </a:xfrm>
            <a:custGeom>
              <a:avLst/>
              <a:gdLst/>
              <a:ahLst/>
              <a:cxnLst/>
              <a:rect l="l" t="t" r="r" b="b"/>
              <a:pathLst>
                <a:path w="87" h="110" extrusionOk="0">
                  <a:moveTo>
                    <a:pt x="43" y="110"/>
                  </a:moveTo>
                  <a:cubicBezTo>
                    <a:pt x="43" y="110"/>
                    <a:pt x="43" y="110"/>
                    <a:pt x="43" y="110"/>
                  </a:cubicBezTo>
                  <a:cubicBezTo>
                    <a:pt x="62" y="110"/>
                    <a:pt x="82" y="92"/>
                    <a:pt x="85" y="52"/>
                  </a:cubicBezTo>
                  <a:cubicBezTo>
                    <a:pt x="87" y="32"/>
                    <a:pt x="80" y="20"/>
                    <a:pt x="73" y="14"/>
                  </a:cubicBezTo>
                  <a:cubicBezTo>
                    <a:pt x="64" y="3"/>
                    <a:pt x="51" y="0"/>
                    <a:pt x="43" y="0"/>
                  </a:cubicBezTo>
                  <a:cubicBezTo>
                    <a:pt x="43" y="0"/>
                    <a:pt x="43" y="0"/>
                    <a:pt x="43" y="0"/>
                  </a:cubicBezTo>
                  <a:cubicBezTo>
                    <a:pt x="35" y="0"/>
                    <a:pt x="22" y="3"/>
                    <a:pt x="13" y="14"/>
                  </a:cubicBezTo>
                  <a:cubicBezTo>
                    <a:pt x="7" y="20"/>
                    <a:pt x="0" y="32"/>
                    <a:pt x="1" y="52"/>
                  </a:cubicBezTo>
                  <a:cubicBezTo>
                    <a:pt x="4" y="92"/>
                    <a:pt x="24" y="110"/>
                    <a:pt x="43" y="110"/>
                  </a:cubicBezTo>
                  <a:close/>
                  <a:moveTo>
                    <a:pt x="31" y="30"/>
                  </a:moveTo>
                  <a:cubicBezTo>
                    <a:pt x="35" y="26"/>
                    <a:pt x="41" y="24"/>
                    <a:pt x="43" y="24"/>
                  </a:cubicBezTo>
                  <a:cubicBezTo>
                    <a:pt x="43" y="24"/>
                    <a:pt x="43" y="24"/>
                    <a:pt x="43" y="24"/>
                  </a:cubicBezTo>
                  <a:cubicBezTo>
                    <a:pt x="45" y="24"/>
                    <a:pt x="51" y="26"/>
                    <a:pt x="55" y="30"/>
                  </a:cubicBezTo>
                  <a:cubicBezTo>
                    <a:pt x="60" y="35"/>
                    <a:pt x="61" y="41"/>
                    <a:pt x="61" y="50"/>
                  </a:cubicBezTo>
                  <a:cubicBezTo>
                    <a:pt x="59" y="74"/>
                    <a:pt x="50" y="85"/>
                    <a:pt x="43" y="85"/>
                  </a:cubicBezTo>
                  <a:cubicBezTo>
                    <a:pt x="43" y="85"/>
                    <a:pt x="43" y="85"/>
                    <a:pt x="43" y="85"/>
                  </a:cubicBezTo>
                  <a:cubicBezTo>
                    <a:pt x="37" y="85"/>
                    <a:pt x="27" y="74"/>
                    <a:pt x="25" y="50"/>
                  </a:cubicBezTo>
                  <a:cubicBezTo>
                    <a:pt x="25" y="41"/>
                    <a:pt x="27" y="35"/>
                    <a:pt x="31" y="30"/>
                  </a:cubicBezTo>
                  <a:close/>
                </a:path>
              </a:pathLst>
            </a:custGeom>
            <a:solidFill>
              <a:srgbClr val="D04A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050" name="Google Shape;1050;p148"/>
          <p:cNvSpPr/>
          <p:nvPr/>
        </p:nvSpPr>
        <p:spPr>
          <a:xfrm>
            <a:off x="3268800" y="1265175"/>
            <a:ext cx="885300" cy="8853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900" b="0" i="0" u="none" strike="noStrike" cap="none">
                <a:solidFill>
                  <a:srgbClr val="FFFFFF"/>
                </a:solidFill>
                <a:latin typeface="Arial"/>
                <a:ea typeface="Arial"/>
                <a:cs typeface="Arial"/>
                <a:sym typeface="Arial"/>
              </a:rPr>
              <a:t>01</a:t>
            </a:r>
            <a:endParaRPr sz="3900"/>
          </a:p>
        </p:txBody>
      </p:sp>
      <p:sp>
        <p:nvSpPr>
          <p:cNvPr id="1051" name="Google Shape;1051;p148"/>
          <p:cNvSpPr/>
          <p:nvPr/>
        </p:nvSpPr>
        <p:spPr>
          <a:xfrm>
            <a:off x="7407600" y="1260000"/>
            <a:ext cx="885300" cy="8853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900" b="0" i="0" u="none" strike="noStrike" cap="none">
                <a:solidFill>
                  <a:srgbClr val="000000"/>
                </a:solidFill>
                <a:latin typeface="Arial"/>
                <a:ea typeface="Arial"/>
                <a:cs typeface="Arial"/>
                <a:sym typeface="Arial"/>
              </a:rPr>
              <a:t>02</a:t>
            </a:r>
            <a:endParaRPr sz="3900"/>
          </a:p>
        </p:txBody>
      </p:sp>
      <p:sp>
        <p:nvSpPr>
          <p:cNvPr id="1052" name="Google Shape;1052;p148"/>
          <p:cNvSpPr/>
          <p:nvPr/>
        </p:nvSpPr>
        <p:spPr>
          <a:xfrm>
            <a:off x="7382400" y="3780000"/>
            <a:ext cx="885300" cy="8853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900">
                <a:solidFill>
                  <a:srgbClr val="FFFFFF"/>
                </a:solidFill>
              </a:rPr>
              <a:t>04</a:t>
            </a:r>
            <a:endParaRPr sz="3900"/>
          </a:p>
        </p:txBody>
      </p:sp>
      <p:sp>
        <p:nvSpPr>
          <p:cNvPr id="1053" name="Google Shape;1053;p148"/>
          <p:cNvSpPr/>
          <p:nvPr/>
        </p:nvSpPr>
        <p:spPr>
          <a:xfrm>
            <a:off x="3292800" y="3780000"/>
            <a:ext cx="885300" cy="88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900">
                <a:solidFill>
                  <a:schemeClr val="dk1"/>
                </a:solidFill>
              </a:rPr>
              <a:t>03</a:t>
            </a:r>
            <a:endParaRPr sz="3900">
              <a:solidFill>
                <a:schemeClr val="dk1"/>
              </a:solidFill>
            </a:endParaRPr>
          </a:p>
        </p:txBody>
      </p:sp>
      <p:sp>
        <p:nvSpPr>
          <p:cNvPr id="1054" name="Google Shape;1054;p148"/>
          <p:cNvSpPr/>
          <p:nvPr/>
        </p:nvSpPr>
        <p:spPr>
          <a:xfrm>
            <a:off x="8312950" y="5412053"/>
            <a:ext cx="2455500" cy="859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t>Valuation methods	</a:t>
            </a:r>
            <a:endParaRPr sz="2000" b="1"/>
          </a:p>
        </p:txBody>
      </p:sp>
      <p:sp>
        <p:nvSpPr>
          <p:cNvPr id="1055" name="Google Shape;1055;p148"/>
          <p:cNvSpPr/>
          <p:nvPr/>
        </p:nvSpPr>
        <p:spPr>
          <a:xfrm>
            <a:off x="4191595" y="5412053"/>
            <a:ext cx="2455500" cy="859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chemeClr val="lt1"/>
                </a:solidFill>
              </a:rPr>
              <a:t>Indications of value	</a:t>
            </a:r>
            <a:endParaRPr sz="2000" b="1">
              <a:solidFill>
                <a:schemeClr val="lt1"/>
              </a:solidFill>
            </a:endParaRPr>
          </a:p>
        </p:txBody>
      </p:sp>
      <p:sp>
        <p:nvSpPr>
          <p:cNvPr id="1056" name="Google Shape;1056;p148"/>
          <p:cNvSpPr txBox="1"/>
          <p:nvPr/>
        </p:nvSpPr>
        <p:spPr>
          <a:xfrm>
            <a:off x="442942" y="6491596"/>
            <a:ext cx="54744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 | ESG &amp; Value</a:t>
            </a:r>
            <a:endParaRPr sz="1400" b="0" i="0" u="none" strike="noStrike" cap="none">
              <a:solidFill>
                <a:schemeClr val="lt1"/>
              </a:solidFill>
              <a:latin typeface="Arial"/>
              <a:ea typeface="Arial"/>
              <a:cs typeface="Arial"/>
              <a:sym typeface="Arial"/>
            </a:endParaRPr>
          </a:p>
        </p:txBody>
      </p:sp>
      <p:sp>
        <p:nvSpPr>
          <p:cNvPr id="1057" name="Google Shape;1057;p148"/>
          <p:cNvSpPr/>
          <p:nvPr/>
        </p:nvSpPr>
        <p:spPr>
          <a:xfrm>
            <a:off x="8306395" y="2983800"/>
            <a:ext cx="2455500" cy="859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chemeClr val="lt1"/>
                </a:solidFill>
              </a:rPr>
              <a:t>Impact on investors </a:t>
            </a:r>
            <a:endParaRPr sz="2000" b="1">
              <a:solidFill>
                <a:schemeClr val="lt1"/>
              </a:solidFill>
            </a:endParaRPr>
          </a:p>
        </p:txBody>
      </p:sp>
      <p:sp>
        <p:nvSpPr>
          <p:cNvPr id="1058" name="Google Shape;1058;p148"/>
          <p:cNvSpPr/>
          <p:nvPr/>
        </p:nvSpPr>
        <p:spPr>
          <a:xfrm>
            <a:off x="3807600" y="2983800"/>
            <a:ext cx="2849400" cy="450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t>Impact on stakeholders	</a:t>
            </a:r>
            <a:endParaRPr sz="2000" b="1"/>
          </a:p>
        </p:txBody>
      </p:sp>
      <p:sp>
        <p:nvSpPr>
          <p:cNvPr id="1059" name="Google Shape;1059;p148"/>
          <p:cNvSpPr/>
          <p:nvPr/>
        </p:nvSpPr>
        <p:spPr>
          <a:xfrm>
            <a:off x="8868950" y="1800000"/>
            <a:ext cx="900000" cy="900000"/>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Arial"/>
              <a:ea typeface="Arial"/>
              <a:cs typeface="Arial"/>
              <a:sym typeface="Arial"/>
            </a:endParaRPr>
          </a:p>
        </p:txBody>
      </p:sp>
      <p:sp>
        <p:nvSpPr>
          <p:cNvPr id="1060" name="Google Shape;1060;p148"/>
          <p:cNvSpPr/>
          <p:nvPr/>
        </p:nvSpPr>
        <p:spPr>
          <a:xfrm>
            <a:off x="4885200" y="4320000"/>
            <a:ext cx="900000" cy="900000"/>
          </a:xfrm>
          <a:custGeom>
            <a:avLst/>
            <a:gdLst/>
            <a:ahLst/>
            <a:cxnLst/>
            <a:rect l="l" t="t" r="r" b="b"/>
            <a:pathLst>
              <a:path w="155" h="154" extrusionOk="0">
                <a:moveTo>
                  <a:pt x="155" y="0"/>
                </a:moveTo>
                <a:lnTo>
                  <a:pt x="155" y="50"/>
                </a:lnTo>
                <a:lnTo>
                  <a:pt x="148" y="50"/>
                </a:lnTo>
                <a:lnTo>
                  <a:pt x="148" y="7"/>
                </a:lnTo>
                <a:lnTo>
                  <a:pt x="7" y="7"/>
                </a:lnTo>
                <a:lnTo>
                  <a:pt x="7" y="121"/>
                </a:lnTo>
                <a:lnTo>
                  <a:pt x="28" y="121"/>
                </a:lnTo>
                <a:lnTo>
                  <a:pt x="28" y="139"/>
                </a:lnTo>
                <a:lnTo>
                  <a:pt x="46" y="121"/>
                </a:lnTo>
                <a:lnTo>
                  <a:pt x="56" y="121"/>
                </a:lnTo>
                <a:lnTo>
                  <a:pt x="56" y="127"/>
                </a:lnTo>
                <a:lnTo>
                  <a:pt x="49" y="127"/>
                </a:lnTo>
                <a:lnTo>
                  <a:pt x="21" y="154"/>
                </a:lnTo>
                <a:lnTo>
                  <a:pt x="21" y="127"/>
                </a:lnTo>
                <a:lnTo>
                  <a:pt x="0" y="127"/>
                </a:lnTo>
                <a:lnTo>
                  <a:pt x="0" y="0"/>
                </a:lnTo>
                <a:lnTo>
                  <a:pt x="155" y="0"/>
                </a:lnTo>
                <a:close/>
                <a:moveTo>
                  <a:pt x="126" y="33"/>
                </a:moveTo>
                <a:lnTo>
                  <a:pt x="29" y="33"/>
                </a:lnTo>
                <a:lnTo>
                  <a:pt x="29" y="39"/>
                </a:lnTo>
                <a:lnTo>
                  <a:pt x="126" y="39"/>
                </a:lnTo>
                <a:lnTo>
                  <a:pt x="126" y="33"/>
                </a:lnTo>
                <a:close/>
                <a:moveTo>
                  <a:pt x="29" y="67"/>
                </a:moveTo>
                <a:lnTo>
                  <a:pt x="56" y="67"/>
                </a:lnTo>
                <a:lnTo>
                  <a:pt x="56" y="60"/>
                </a:lnTo>
                <a:lnTo>
                  <a:pt x="29" y="60"/>
                </a:lnTo>
                <a:lnTo>
                  <a:pt x="29" y="67"/>
                </a:lnTo>
                <a:close/>
                <a:moveTo>
                  <a:pt x="29" y="95"/>
                </a:moveTo>
                <a:lnTo>
                  <a:pt x="56" y="95"/>
                </a:lnTo>
                <a:lnTo>
                  <a:pt x="56" y="89"/>
                </a:lnTo>
                <a:lnTo>
                  <a:pt x="29" y="89"/>
                </a:lnTo>
                <a:lnTo>
                  <a:pt x="29" y="95"/>
                </a:lnTo>
                <a:close/>
                <a:moveTo>
                  <a:pt x="130" y="89"/>
                </a:moveTo>
                <a:lnTo>
                  <a:pt x="94" y="89"/>
                </a:lnTo>
                <a:lnTo>
                  <a:pt x="94" y="95"/>
                </a:lnTo>
                <a:lnTo>
                  <a:pt x="130" y="95"/>
                </a:lnTo>
                <a:lnTo>
                  <a:pt x="130" y="89"/>
                </a:lnTo>
                <a:close/>
                <a:moveTo>
                  <a:pt x="71" y="60"/>
                </a:moveTo>
                <a:lnTo>
                  <a:pt x="155" y="60"/>
                </a:lnTo>
                <a:lnTo>
                  <a:pt x="155" y="127"/>
                </a:lnTo>
                <a:lnTo>
                  <a:pt x="135" y="127"/>
                </a:lnTo>
                <a:lnTo>
                  <a:pt x="135" y="154"/>
                </a:lnTo>
                <a:lnTo>
                  <a:pt x="107" y="127"/>
                </a:lnTo>
                <a:lnTo>
                  <a:pt x="71" y="127"/>
                </a:lnTo>
                <a:lnTo>
                  <a:pt x="71" y="60"/>
                </a:lnTo>
                <a:close/>
                <a:moveTo>
                  <a:pt x="77" y="121"/>
                </a:moveTo>
                <a:lnTo>
                  <a:pt x="110" y="121"/>
                </a:lnTo>
                <a:lnTo>
                  <a:pt x="128" y="139"/>
                </a:lnTo>
                <a:lnTo>
                  <a:pt x="128" y="121"/>
                </a:lnTo>
                <a:lnTo>
                  <a:pt x="148" y="121"/>
                </a:lnTo>
                <a:lnTo>
                  <a:pt x="148" y="67"/>
                </a:lnTo>
                <a:lnTo>
                  <a:pt x="77" y="67"/>
                </a:lnTo>
                <a:lnTo>
                  <a:pt x="77" y="12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rgbClr val="000000"/>
              </a:solidFill>
              <a:latin typeface="Arial"/>
              <a:ea typeface="Arial"/>
              <a:cs typeface="Arial"/>
              <a:sym typeface="Arial"/>
            </a:endParaRPr>
          </a:p>
        </p:txBody>
      </p:sp>
      <p:pic>
        <p:nvPicPr>
          <p:cNvPr id="1061" name="Google Shape;1061;p148"/>
          <p:cNvPicPr preferRelativeResize="0"/>
          <p:nvPr/>
        </p:nvPicPr>
        <p:blipFill rotWithShape="1">
          <a:blip r:embed="rId3">
            <a:alphaModFix/>
          </a:blip>
          <a:srcRect l="39203" r="38538" b="9861"/>
          <a:stretch/>
        </p:blipFill>
        <p:spPr>
          <a:xfrm>
            <a:off x="0" y="0"/>
            <a:ext cx="2713774"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49"/>
          <p:cNvSpPr txBox="1">
            <a:spLocks noGrp="1"/>
          </p:cNvSpPr>
          <p:nvPr>
            <p:ph type="title"/>
          </p:nvPr>
        </p:nvSpPr>
        <p:spPr>
          <a:xfrm>
            <a:off x="429000" y="391750"/>
            <a:ext cx="113175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How are stakeholders and investors impacted?</a:t>
            </a:r>
            <a:endParaRPr/>
          </a:p>
        </p:txBody>
      </p:sp>
      <p:sp>
        <p:nvSpPr>
          <p:cNvPr id="1067" name="Google Shape;1067;p149"/>
          <p:cNvSpPr txBox="1"/>
          <p:nvPr/>
        </p:nvSpPr>
        <p:spPr>
          <a:xfrm>
            <a:off x="8219028" y="6491596"/>
            <a:ext cx="3531300" cy="137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 </a:t>
            </a:r>
            <a:fld id="{00000000-1234-1234-1234-123412341234}" type="slidenum">
              <a:rPr lang="en-GB" sz="800" b="0" i="0" u="none" strike="noStrike" cap="none">
                <a:solidFill>
                  <a:srgbClr val="000000"/>
                </a:solidFill>
                <a:latin typeface="Arial"/>
                <a:ea typeface="Arial"/>
                <a:cs typeface="Arial"/>
                <a:sym typeface="Arial"/>
              </a:rPr>
              <a:t>5</a:t>
            </a:fld>
            <a:r>
              <a:rPr lang="en-GB" sz="800" b="0" i="0" u="none" strike="noStrike" cap="none">
                <a:solidFill>
                  <a:srgbClr val="000000"/>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
        <p:nvSpPr>
          <p:cNvPr id="1068" name="Google Shape;1068;p149"/>
          <p:cNvSpPr txBox="1"/>
          <p:nvPr/>
        </p:nvSpPr>
        <p:spPr>
          <a:xfrm>
            <a:off x="442925" y="1769861"/>
            <a:ext cx="4860000" cy="626700"/>
          </a:xfrm>
          <a:prstGeom prst="rect">
            <a:avLst/>
          </a:prstGeom>
          <a:solidFill>
            <a:srgbClr val="FCE5CD"/>
          </a:solid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200" b="0" u="none" strike="noStrike" cap="none">
                <a:solidFill>
                  <a:schemeClr val="dk1"/>
                </a:solidFill>
                <a:latin typeface="Arial"/>
                <a:ea typeface="Arial"/>
                <a:cs typeface="Arial"/>
                <a:sym typeface="Arial"/>
              </a:rPr>
              <a:t>ESG factors can influence assets' anticipated cash flow, such as by forcing long-term or permanent closure by revoking their social license to operate, and therefore alter their net present value.</a:t>
            </a:r>
            <a:endParaRPr sz="1200"/>
          </a:p>
        </p:txBody>
      </p:sp>
      <p:sp>
        <p:nvSpPr>
          <p:cNvPr id="1069" name="Google Shape;1069;p149"/>
          <p:cNvSpPr/>
          <p:nvPr/>
        </p:nvSpPr>
        <p:spPr>
          <a:xfrm>
            <a:off x="1061188" y="1228031"/>
            <a:ext cx="4240500" cy="453600"/>
          </a:xfrm>
          <a:prstGeom prst="rect">
            <a:avLst/>
          </a:prstGeom>
          <a:solidFill>
            <a:schemeClr val="accent1"/>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Stakeholders</a:t>
            </a:r>
            <a:endParaRPr sz="1400" b="1" i="0" u="none" strike="noStrike" cap="none">
              <a:solidFill>
                <a:schemeClr val="lt1"/>
              </a:solidFill>
              <a:latin typeface="Arial"/>
              <a:ea typeface="Arial"/>
              <a:cs typeface="Arial"/>
              <a:sym typeface="Arial"/>
            </a:endParaRPr>
          </a:p>
        </p:txBody>
      </p:sp>
      <p:sp>
        <p:nvSpPr>
          <p:cNvPr id="1070" name="Google Shape;1070;p149"/>
          <p:cNvSpPr/>
          <p:nvPr/>
        </p:nvSpPr>
        <p:spPr>
          <a:xfrm>
            <a:off x="6021996" y="1199804"/>
            <a:ext cx="4236300" cy="453600"/>
          </a:xfrm>
          <a:prstGeom prst="rect">
            <a:avLst/>
          </a:prstGeom>
          <a:solidFill>
            <a:schemeClr val="accent2"/>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Investors</a:t>
            </a:r>
            <a:endParaRPr sz="1400" b="1" i="0" u="none" strike="noStrike" cap="none">
              <a:solidFill>
                <a:schemeClr val="dk1"/>
              </a:solidFill>
              <a:latin typeface="Arial"/>
              <a:ea typeface="Arial"/>
              <a:cs typeface="Arial"/>
              <a:sym typeface="Arial"/>
            </a:endParaRPr>
          </a:p>
        </p:txBody>
      </p:sp>
      <p:sp>
        <p:nvSpPr>
          <p:cNvPr id="1071" name="Google Shape;1071;p149"/>
          <p:cNvSpPr txBox="1"/>
          <p:nvPr/>
        </p:nvSpPr>
        <p:spPr>
          <a:xfrm>
            <a:off x="442925" y="2544700"/>
            <a:ext cx="4860000" cy="3534600"/>
          </a:xfrm>
          <a:prstGeom prst="rect">
            <a:avLst/>
          </a:prstGeom>
          <a:solidFill>
            <a:srgbClr val="EFEFEF"/>
          </a:solidFill>
          <a:ln>
            <a:noFill/>
          </a:ln>
        </p:spPr>
        <p:txBody>
          <a:bodyPr spcFirstLastPara="1" wrap="square" lIns="36000" tIns="36000" rIns="36000" bIns="36000" anchor="t" anchorCtr="0">
            <a:noAutofit/>
          </a:bodyPr>
          <a:lstStyle/>
          <a:p>
            <a:pPr marL="144000" marR="0" lvl="0" indent="-135500" algn="l" rtl="0">
              <a:lnSpc>
                <a:spcPct val="100000"/>
              </a:lnSpc>
              <a:spcBef>
                <a:spcPts val="0"/>
              </a:spcBef>
              <a:spcAft>
                <a:spcPts val="0"/>
              </a:spcAft>
              <a:buClr>
                <a:schemeClr val="dk1"/>
              </a:buClr>
              <a:buSzPts val="1000"/>
              <a:buFont typeface="Arial"/>
              <a:buChar char="●"/>
            </a:pPr>
            <a:r>
              <a:rPr lang="en-GB" sz="1200" b="0" i="0" u="none" strike="noStrike" cap="none">
                <a:solidFill>
                  <a:schemeClr val="dk1"/>
                </a:solidFill>
                <a:latin typeface="Arial"/>
                <a:ea typeface="Arial"/>
                <a:cs typeface="Arial"/>
                <a:sym typeface="Arial"/>
              </a:rPr>
              <a:t>Stakeholders include employees, customers, communities, governments and regulators.</a:t>
            </a:r>
            <a:endParaRPr sz="1200"/>
          </a:p>
          <a:p>
            <a:pPr marL="144000" marR="0" lvl="0" indent="-135500" algn="l" rtl="0">
              <a:lnSpc>
                <a:spcPct val="100000"/>
              </a:lnSpc>
              <a:spcBef>
                <a:spcPts val="600"/>
              </a:spcBef>
              <a:spcAft>
                <a:spcPts val="0"/>
              </a:spcAft>
              <a:buClr>
                <a:schemeClr val="dk1"/>
              </a:buClr>
              <a:buSzPts val="1000"/>
              <a:buFont typeface="Arial"/>
              <a:buChar char="●"/>
            </a:pPr>
            <a:r>
              <a:rPr lang="en-GB" sz="1200" b="0" i="0" u="none" strike="noStrike" cap="none">
                <a:solidFill>
                  <a:schemeClr val="dk1"/>
                </a:solidFill>
                <a:latin typeface="Arial"/>
                <a:ea typeface="Arial"/>
                <a:cs typeface="Arial"/>
                <a:sym typeface="Arial"/>
              </a:rPr>
              <a:t>Stakeholders put a price on behaviours, and as such there is a cost to businesses for lagging in ESG.</a:t>
            </a:r>
            <a:endParaRPr sz="1200"/>
          </a:p>
          <a:p>
            <a:pPr marL="144000" marR="0" lvl="0" indent="-135500" algn="l" rtl="0">
              <a:lnSpc>
                <a:spcPct val="100000"/>
              </a:lnSpc>
              <a:spcBef>
                <a:spcPts val="600"/>
              </a:spcBef>
              <a:spcAft>
                <a:spcPts val="0"/>
              </a:spcAft>
              <a:buClr>
                <a:schemeClr val="dk1"/>
              </a:buClr>
              <a:buSzPts val="1000"/>
              <a:buFont typeface="Arial"/>
              <a:buChar char="●"/>
            </a:pPr>
            <a:r>
              <a:rPr lang="en-GB" sz="1200" b="0" i="0" u="none" strike="noStrike" cap="none">
                <a:solidFill>
                  <a:schemeClr val="dk1"/>
                </a:solidFill>
                <a:latin typeface="Arial"/>
                <a:ea typeface="Arial"/>
                <a:cs typeface="Arial"/>
                <a:sym typeface="Arial"/>
              </a:rPr>
              <a:t>Costs imposed by stakeholders can have a real impact on forecast cash flows, and these costs</a:t>
            </a:r>
            <a:r>
              <a:rPr lang="en-GB" sz="1200">
                <a:solidFill>
                  <a:schemeClr val="dk1"/>
                </a:solidFill>
              </a:rPr>
              <a:t> </a:t>
            </a:r>
            <a:r>
              <a:rPr lang="en-GB" sz="1200" b="0" i="0" u="none" strike="noStrike" cap="none">
                <a:solidFill>
                  <a:schemeClr val="dk1"/>
                </a:solidFill>
                <a:latin typeface="Arial"/>
                <a:ea typeface="Arial"/>
                <a:cs typeface="Arial"/>
                <a:sym typeface="Arial"/>
              </a:rPr>
              <a:t>can be:</a:t>
            </a:r>
            <a:endParaRPr sz="1200"/>
          </a:p>
          <a:p>
            <a:pPr marL="288000" marR="0" lvl="1" indent="-135500" algn="l" rtl="0">
              <a:lnSpc>
                <a:spcPct val="100000"/>
              </a:lnSpc>
              <a:spcBef>
                <a:spcPts val="600"/>
              </a:spcBef>
              <a:spcAft>
                <a:spcPts val="0"/>
              </a:spcAft>
              <a:buClr>
                <a:schemeClr val="dk1"/>
              </a:buClr>
              <a:buSzPts val="1000"/>
              <a:buChar char="–"/>
            </a:pPr>
            <a:r>
              <a:rPr lang="en-GB" sz="1200">
                <a:solidFill>
                  <a:schemeClr val="dk1"/>
                </a:solidFill>
              </a:rPr>
              <a:t>F</a:t>
            </a:r>
            <a:r>
              <a:rPr lang="en-GB" sz="1200" b="0" i="0" u="none" strike="noStrike" cap="none">
                <a:solidFill>
                  <a:schemeClr val="dk1"/>
                </a:solidFill>
                <a:latin typeface="Arial"/>
                <a:ea typeface="Arial"/>
                <a:cs typeface="Arial"/>
                <a:sym typeface="Arial"/>
              </a:rPr>
              <a:t>ormal (such as carbon credits, taxes, fines and penalties); or</a:t>
            </a:r>
            <a:endParaRPr sz="1200"/>
          </a:p>
          <a:p>
            <a:pPr marL="288000" marR="0" lvl="1" indent="-135500" algn="l" rtl="0">
              <a:lnSpc>
                <a:spcPct val="100000"/>
              </a:lnSpc>
              <a:spcBef>
                <a:spcPts val="600"/>
              </a:spcBef>
              <a:spcAft>
                <a:spcPts val="0"/>
              </a:spcAft>
              <a:buClr>
                <a:schemeClr val="dk1"/>
              </a:buClr>
              <a:buSzPts val="1000"/>
              <a:buChar char="–"/>
            </a:pPr>
            <a:r>
              <a:rPr lang="en-GB" sz="1200">
                <a:solidFill>
                  <a:schemeClr val="dk1"/>
                </a:solidFill>
              </a:rPr>
              <a:t>I</a:t>
            </a:r>
            <a:r>
              <a:rPr lang="en-GB" sz="1200" b="0" i="0" u="none" strike="noStrike" cap="none">
                <a:solidFill>
                  <a:schemeClr val="dk1"/>
                </a:solidFill>
                <a:latin typeface="Arial"/>
                <a:ea typeface="Arial"/>
                <a:cs typeface="Arial"/>
                <a:sym typeface="Arial"/>
              </a:rPr>
              <a:t>nformal (</a:t>
            </a:r>
            <a:r>
              <a:rPr lang="en-GB" sz="1200">
                <a:solidFill>
                  <a:schemeClr val="dk1"/>
                </a:solidFill>
              </a:rPr>
              <a:t>brand perceptions or </a:t>
            </a:r>
            <a:r>
              <a:rPr lang="en-GB" sz="1200" b="0" i="0" u="none" strike="noStrike" cap="none">
                <a:solidFill>
                  <a:schemeClr val="dk1"/>
                </a:solidFill>
                <a:latin typeface="Arial"/>
                <a:ea typeface="Arial"/>
                <a:cs typeface="Arial"/>
                <a:sym typeface="Arial"/>
              </a:rPr>
              <a:t>regulatory hurdles</a:t>
            </a:r>
            <a:r>
              <a:rPr lang="en-GB" sz="1200">
                <a:solidFill>
                  <a:schemeClr val="dk1"/>
                </a:solidFill>
              </a:rPr>
              <a:t>.</a:t>
            </a:r>
            <a:endParaRPr sz="1200"/>
          </a:p>
          <a:p>
            <a:pPr marL="144000" marR="0" lvl="0" indent="-135500" algn="l" rtl="0">
              <a:lnSpc>
                <a:spcPct val="100000"/>
              </a:lnSpc>
              <a:spcBef>
                <a:spcPts val="600"/>
              </a:spcBef>
              <a:spcAft>
                <a:spcPts val="600"/>
              </a:spcAft>
              <a:buClr>
                <a:schemeClr val="dk1"/>
              </a:buClr>
              <a:buSzPts val="1000"/>
              <a:buFont typeface="Arial"/>
              <a:buChar char="●"/>
            </a:pPr>
            <a:r>
              <a:rPr lang="en-GB" sz="1200" b="0" i="0" u="none" strike="noStrike" cap="none">
                <a:solidFill>
                  <a:schemeClr val="dk1"/>
                </a:solidFill>
                <a:latin typeface="Arial"/>
                <a:ea typeface="Arial"/>
                <a:cs typeface="Arial"/>
                <a:sym typeface="Arial"/>
              </a:rPr>
              <a:t>Each of these factors can impose negative impacts on businesses’ forecast bottom-line.</a:t>
            </a:r>
            <a:endParaRPr sz="1200"/>
          </a:p>
        </p:txBody>
      </p:sp>
      <p:sp>
        <p:nvSpPr>
          <p:cNvPr id="1072" name="Google Shape;1072;p149"/>
          <p:cNvSpPr/>
          <p:nvPr/>
        </p:nvSpPr>
        <p:spPr>
          <a:xfrm>
            <a:off x="5400005" y="1199799"/>
            <a:ext cx="484847" cy="451628"/>
          </a:xfrm>
          <a:custGeom>
            <a:avLst/>
            <a:gdLst/>
            <a:ahLst/>
            <a:cxnLst/>
            <a:rect l="l" t="t" r="r" b="b"/>
            <a:pathLst>
              <a:path w="347" h="346" extrusionOk="0">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chemeClr val="accent6"/>
          </a:solidFill>
          <a:ln>
            <a:noFill/>
          </a:ln>
        </p:spPr>
        <p:txBody>
          <a:bodyPr spcFirstLastPara="1" wrap="square" lIns="85725" tIns="42850" rIns="85725" bIns="42850" anchor="t" anchorCtr="0">
            <a:noAutofit/>
          </a:bodyPr>
          <a:lstStyle/>
          <a:p>
            <a:pPr marL="0" marR="0" lvl="0" indent="0" algn="l" rtl="0">
              <a:lnSpc>
                <a:spcPct val="100000"/>
              </a:lnSpc>
              <a:spcBef>
                <a:spcPts val="0"/>
              </a:spcBef>
              <a:spcAft>
                <a:spcPts val="0"/>
              </a:spcAft>
              <a:buClr>
                <a:srgbClr val="000000"/>
              </a:buClr>
              <a:buSzPts val="1687"/>
              <a:buFont typeface="Arial"/>
              <a:buNone/>
            </a:pPr>
            <a:endParaRPr sz="1687" b="1" i="0" u="none" strike="noStrike" cap="none">
              <a:solidFill>
                <a:schemeClr val="accent1"/>
              </a:solidFill>
              <a:latin typeface="Arial"/>
              <a:ea typeface="Arial"/>
              <a:cs typeface="Arial"/>
              <a:sym typeface="Arial"/>
            </a:endParaRPr>
          </a:p>
        </p:txBody>
      </p:sp>
      <p:sp>
        <p:nvSpPr>
          <p:cNvPr id="1073" name="Google Shape;1073;p149"/>
          <p:cNvSpPr/>
          <p:nvPr/>
        </p:nvSpPr>
        <p:spPr>
          <a:xfrm>
            <a:off x="442925" y="1228026"/>
            <a:ext cx="494508" cy="452768"/>
          </a:xfrm>
          <a:custGeom>
            <a:avLst/>
            <a:gdLst/>
            <a:ahLst/>
            <a:cxnLst/>
            <a:rect l="l" t="t" r="r" b="b"/>
            <a:pathLst>
              <a:path w="346" h="346" extrusionOk="0">
                <a:moveTo>
                  <a:pt x="0" y="0"/>
                </a:moveTo>
                <a:cubicBezTo>
                  <a:pt x="0" y="346"/>
                  <a:pt x="0" y="346"/>
                  <a:pt x="0" y="346"/>
                </a:cubicBezTo>
                <a:cubicBezTo>
                  <a:pt x="54" y="346"/>
                  <a:pt x="54" y="346"/>
                  <a:pt x="54" y="346"/>
                </a:cubicBezTo>
                <a:cubicBezTo>
                  <a:pt x="64" y="268"/>
                  <a:pt x="64" y="268"/>
                  <a:pt x="64" y="268"/>
                </a:cubicBezTo>
                <a:cubicBezTo>
                  <a:pt x="68" y="255"/>
                  <a:pt x="78" y="245"/>
                  <a:pt x="91" y="241"/>
                </a:cubicBezTo>
                <a:cubicBezTo>
                  <a:pt x="143" y="223"/>
                  <a:pt x="143" y="223"/>
                  <a:pt x="143" y="223"/>
                </a:cubicBezTo>
                <a:cubicBezTo>
                  <a:pt x="143" y="223"/>
                  <a:pt x="144" y="223"/>
                  <a:pt x="145" y="224"/>
                </a:cubicBezTo>
                <a:cubicBezTo>
                  <a:pt x="149" y="228"/>
                  <a:pt x="149" y="228"/>
                  <a:pt x="149" y="228"/>
                </a:cubicBezTo>
                <a:cubicBezTo>
                  <a:pt x="155" y="234"/>
                  <a:pt x="164" y="238"/>
                  <a:pt x="173" y="238"/>
                </a:cubicBezTo>
                <a:cubicBezTo>
                  <a:pt x="182" y="238"/>
                  <a:pt x="191" y="234"/>
                  <a:pt x="197" y="228"/>
                </a:cubicBezTo>
                <a:cubicBezTo>
                  <a:pt x="201" y="224"/>
                  <a:pt x="201" y="224"/>
                  <a:pt x="201" y="224"/>
                </a:cubicBezTo>
                <a:cubicBezTo>
                  <a:pt x="202" y="223"/>
                  <a:pt x="202" y="223"/>
                  <a:pt x="203" y="223"/>
                </a:cubicBezTo>
                <a:cubicBezTo>
                  <a:pt x="255" y="241"/>
                  <a:pt x="255" y="241"/>
                  <a:pt x="255" y="241"/>
                </a:cubicBezTo>
                <a:cubicBezTo>
                  <a:pt x="267" y="245"/>
                  <a:pt x="278" y="255"/>
                  <a:pt x="282" y="268"/>
                </a:cubicBezTo>
                <a:cubicBezTo>
                  <a:pt x="292" y="346"/>
                  <a:pt x="292" y="346"/>
                  <a:pt x="292" y="346"/>
                </a:cubicBezTo>
                <a:cubicBezTo>
                  <a:pt x="346" y="346"/>
                  <a:pt x="346" y="346"/>
                  <a:pt x="346" y="346"/>
                </a:cubicBezTo>
                <a:cubicBezTo>
                  <a:pt x="346" y="0"/>
                  <a:pt x="346" y="0"/>
                  <a:pt x="346" y="0"/>
                </a:cubicBezTo>
                <a:lnTo>
                  <a:pt x="0" y="0"/>
                </a:lnTo>
                <a:close/>
                <a:moveTo>
                  <a:pt x="331" y="331"/>
                </a:moveTo>
                <a:cubicBezTo>
                  <a:pt x="305" y="331"/>
                  <a:pt x="305" y="331"/>
                  <a:pt x="305" y="331"/>
                </a:cubicBezTo>
                <a:cubicBezTo>
                  <a:pt x="296" y="266"/>
                  <a:pt x="296" y="266"/>
                  <a:pt x="296" y="266"/>
                </a:cubicBezTo>
                <a:cubicBezTo>
                  <a:pt x="296" y="264"/>
                  <a:pt x="296" y="264"/>
                  <a:pt x="296" y="264"/>
                </a:cubicBezTo>
                <a:cubicBezTo>
                  <a:pt x="291" y="247"/>
                  <a:pt x="277" y="233"/>
                  <a:pt x="259" y="227"/>
                </a:cubicBezTo>
                <a:cubicBezTo>
                  <a:pt x="208" y="209"/>
                  <a:pt x="208" y="209"/>
                  <a:pt x="208" y="209"/>
                </a:cubicBezTo>
                <a:cubicBezTo>
                  <a:pt x="202" y="207"/>
                  <a:pt x="195" y="209"/>
                  <a:pt x="190" y="213"/>
                </a:cubicBezTo>
                <a:cubicBezTo>
                  <a:pt x="186" y="217"/>
                  <a:pt x="186" y="217"/>
                  <a:pt x="186" y="217"/>
                </a:cubicBezTo>
                <a:cubicBezTo>
                  <a:pt x="183" y="221"/>
                  <a:pt x="178" y="223"/>
                  <a:pt x="173" y="223"/>
                </a:cubicBezTo>
                <a:cubicBezTo>
                  <a:pt x="168" y="223"/>
                  <a:pt x="163" y="221"/>
                  <a:pt x="159" y="217"/>
                </a:cubicBezTo>
                <a:cubicBezTo>
                  <a:pt x="155" y="213"/>
                  <a:pt x="155" y="213"/>
                  <a:pt x="155" y="213"/>
                </a:cubicBezTo>
                <a:cubicBezTo>
                  <a:pt x="151" y="209"/>
                  <a:pt x="144" y="207"/>
                  <a:pt x="138" y="209"/>
                </a:cubicBezTo>
                <a:cubicBezTo>
                  <a:pt x="86" y="227"/>
                  <a:pt x="86" y="227"/>
                  <a:pt x="86" y="227"/>
                </a:cubicBezTo>
                <a:cubicBezTo>
                  <a:pt x="69" y="233"/>
                  <a:pt x="55" y="247"/>
                  <a:pt x="49" y="264"/>
                </a:cubicBezTo>
                <a:cubicBezTo>
                  <a:pt x="41" y="331"/>
                  <a:pt x="41" y="331"/>
                  <a:pt x="41" y="331"/>
                </a:cubicBezTo>
                <a:cubicBezTo>
                  <a:pt x="14" y="331"/>
                  <a:pt x="14" y="331"/>
                  <a:pt x="14" y="331"/>
                </a:cubicBezTo>
                <a:cubicBezTo>
                  <a:pt x="14" y="14"/>
                  <a:pt x="14" y="14"/>
                  <a:pt x="14" y="14"/>
                </a:cubicBezTo>
                <a:cubicBezTo>
                  <a:pt x="331" y="14"/>
                  <a:pt x="331" y="14"/>
                  <a:pt x="331" y="14"/>
                </a:cubicBezTo>
                <a:lnTo>
                  <a:pt x="331" y="331"/>
                </a:lnTo>
                <a:close/>
                <a:moveTo>
                  <a:pt x="173" y="201"/>
                </a:moveTo>
                <a:cubicBezTo>
                  <a:pt x="187" y="201"/>
                  <a:pt x="195" y="193"/>
                  <a:pt x="204" y="184"/>
                </a:cubicBezTo>
                <a:cubicBezTo>
                  <a:pt x="214" y="172"/>
                  <a:pt x="220" y="152"/>
                  <a:pt x="220" y="124"/>
                </a:cubicBezTo>
                <a:cubicBezTo>
                  <a:pt x="220" y="96"/>
                  <a:pt x="199" y="73"/>
                  <a:pt x="173" y="73"/>
                </a:cubicBezTo>
                <a:cubicBezTo>
                  <a:pt x="147" y="73"/>
                  <a:pt x="126" y="96"/>
                  <a:pt x="126" y="124"/>
                </a:cubicBezTo>
                <a:cubicBezTo>
                  <a:pt x="126" y="152"/>
                  <a:pt x="131" y="172"/>
                  <a:pt x="142" y="184"/>
                </a:cubicBezTo>
                <a:cubicBezTo>
                  <a:pt x="150" y="193"/>
                  <a:pt x="158" y="201"/>
                  <a:pt x="173" y="201"/>
                </a:cubicBezTo>
                <a:close/>
                <a:moveTo>
                  <a:pt x="173" y="88"/>
                </a:moveTo>
                <a:cubicBezTo>
                  <a:pt x="190" y="88"/>
                  <a:pt x="205" y="104"/>
                  <a:pt x="205" y="124"/>
                </a:cubicBezTo>
                <a:cubicBezTo>
                  <a:pt x="205" y="148"/>
                  <a:pt x="201" y="165"/>
                  <a:pt x="193" y="174"/>
                </a:cubicBezTo>
                <a:cubicBezTo>
                  <a:pt x="184" y="184"/>
                  <a:pt x="180" y="187"/>
                  <a:pt x="173" y="187"/>
                </a:cubicBezTo>
                <a:cubicBezTo>
                  <a:pt x="166" y="187"/>
                  <a:pt x="161" y="184"/>
                  <a:pt x="153" y="174"/>
                </a:cubicBezTo>
                <a:cubicBezTo>
                  <a:pt x="145" y="165"/>
                  <a:pt x="141" y="148"/>
                  <a:pt x="141" y="124"/>
                </a:cubicBezTo>
                <a:cubicBezTo>
                  <a:pt x="141" y="104"/>
                  <a:pt x="155" y="88"/>
                  <a:pt x="173" y="88"/>
                </a:cubicBezTo>
                <a:close/>
              </a:path>
            </a:pathLst>
          </a:custGeom>
          <a:solidFill>
            <a:schemeClr val="accent6"/>
          </a:solidFill>
          <a:ln>
            <a:noFill/>
          </a:ln>
        </p:spPr>
        <p:txBody>
          <a:bodyPr spcFirstLastPara="1" wrap="square" lIns="85725" tIns="42850" rIns="85725" bIns="42850" anchor="t" anchorCtr="0">
            <a:noAutofit/>
          </a:bodyPr>
          <a:lstStyle/>
          <a:p>
            <a:pPr marL="0" marR="0" lvl="0" indent="0" algn="l" rtl="0">
              <a:lnSpc>
                <a:spcPct val="100000"/>
              </a:lnSpc>
              <a:spcBef>
                <a:spcPts val="0"/>
              </a:spcBef>
              <a:spcAft>
                <a:spcPts val="0"/>
              </a:spcAft>
              <a:buClr>
                <a:srgbClr val="000000"/>
              </a:buClr>
              <a:buSzPts val="875"/>
              <a:buFont typeface="Arial"/>
              <a:buNone/>
            </a:pPr>
            <a:endParaRPr sz="875" b="0" i="0" u="none" strike="noStrike" cap="none">
              <a:solidFill>
                <a:schemeClr val="accent1"/>
              </a:solidFill>
              <a:latin typeface="Arial"/>
              <a:ea typeface="Arial"/>
              <a:cs typeface="Arial"/>
              <a:sym typeface="Arial"/>
            </a:endParaRPr>
          </a:p>
        </p:txBody>
      </p:sp>
      <p:sp>
        <p:nvSpPr>
          <p:cNvPr id="1074" name="Google Shape;1074;p149"/>
          <p:cNvSpPr txBox="1"/>
          <p:nvPr/>
        </p:nvSpPr>
        <p:spPr>
          <a:xfrm>
            <a:off x="5400000" y="1745161"/>
            <a:ext cx="4860000" cy="626700"/>
          </a:xfrm>
          <a:prstGeom prst="rect">
            <a:avLst/>
          </a:prstGeom>
          <a:solidFill>
            <a:srgbClr val="FFF2CC"/>
          </a:solid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200">
                <a:solidFill>
                  <a:schemeClr val="dk1"/>
                </a:solidFill>
              </a:rPr>
              <a:t>Investors are displaying increased interest in environmentally and socially responsible business practices, and are actively avoiding asset classes that don’t align with ESG standards (potential brand damage)</a:t>
            </a:r>
            <a:endParaRPr sz="1200"/>
          </a:p>
        </p:txBody>
      </p:sp>
      <p:sp>
        <p:nvSpPr>
          <p:cNvPr id="1075" name="Google Shape;1075;p149"/>
          <p:cNvSpPr txBox="1"/>
          <p:nvPr/>
        </p:nvSpPr>
        <p:spPr>
          <a:xfrm>
            <a:off x="5400000" y="2520000"/>
            <a:ext cx="4860000" cy="3534600"/>
          </a:xfrm>
          <a:prstGeom prst="rect">
            <a:avLst/>
          </a:prstGeom>
          <a:solidFill>
            <a:srgbClr val="EFEFEF"/>
          </a:solidFill>
          <a:ln>
            <a:noFill/>
          </a:ln>
        </p:spPr>
        <p:txBody>
          <a:bodyPr spcFirstLastPara="1" wrap="square" lIns="36000" tIns="36000" rIns="36000" bIns="36000" anchor="t" anchorCtr="0">
            <a:noAutofit/>
          </a:bodyPr>
          <a:lstStyle/>
          <a:p>
            <a:pPr marL="144000" marR="0" lvl="0" indent="-135500" algn="l" rtl="0">
              <a:lnSpc>
                <a:spcPct val="100000"/>
              </a:lnSpc>
              <a:spcBef>
                <a:spcPts val="0"/>
              </a:spcBef>
              <a:spcAft>
                <a:spcPts val="0"/>
              </a:spcAft>
              <a:buClr>
                <a:schemeClr val="dk1"/>
              </a:buClr>
              <a:buSzPts val="1000"/>
              <a:buFont typeface="Arial"/>
              <a:buChar char="●"/>
            </a:pPr>
            <a:r>
              <a:rPr lang="en-GB" sz="1200">
                <a:solidFill>
                  <a:schemeClr val="dk1"/>
                </a:solidFill>
              </a:rPr>
              <a:t>Investors are keenly aware of the risks attached to environmental damage, poor conduct, and governance breaches.</a:t>
            </a:r>
            <a:endParaRPr sz="1200">
              <a:solidFill>
                <a:schemeClr val="dk1"/>
              </a:solidFill>
            </a:endParaRPr>
          </a:p>
          <a:p>
            <a:pPr marL="144000" marR="0" lvl="0" indent="-135500" algn="l" rtl="0">
              <a:lnSpc>
                <a:spcPct val="100000"/>
              </a:lnSpc>
              <a:spcBef>
                <a:spcPts val="600"/>
              </a:spcBef>
              <a:spcAft>
                <a:spcPts val="0"/>
              </a:spcAft>
              <a:buClr>
                <a:schemeClr val="dk1"/>
              </a:buClr>
              <a:buSzPts val="1000"/>
              <a:buFont typeface="Arial"/>
              <a:buChar char="●"/>
            </a:pPr>
            <a:r>
              <a:rPr lang="en-GB" sz="1200">
                <a:solidFill>
                  <a:schemeClr val="dk1"/>
                </a:solidFill>
              </a:rPr>
              <a:t>Further to this, prolonged low interest rate periods increased the relative impact of long-term sustainability concerns on the cost of capital.</a:t>
            </a:r>
            <a:endParaRPr sz="1200">
              <a:solidFill>
                <a:schemeClr val="dk1"/>
              </a:solidFill>
            </a:endParaRPr>
          </a:p>
          <a:p>
            <a:pPr marL="144000" marR="0" lvl="0" indent="-135500" algn="l" rtl="0">
              <a:lnSpc>
                <a:spcPct val="100000"/>
              </a:lnSpc>
              <a:spcBef>
                <a:spcPts val="600"/>
              </a:spcBef>
              <a:spcAft>
                <a:spcPts val="0"/>
              </a:spcAft>
              <a:buClr>
                <a:schemeClr val="dk1"/>
              </a:buClr>
              <a:buSzPts val="1000"/>
              <a:buFont typeface="Arial"/>
              <a:buChar char="●"/>
            </a:pPr>
            <a:r>
              <a:rPr lang="en-GB" sz="1200">
                <a:solidFill>
                  <a:schemeClr val="dk1"/>
                </a:solidFill>
              </a:rPr>
              <a:t>Resultantly, businesses who are lagging in ESG are experiencing an increased cost of capital due to their additional exposure to systematic risk compared to ESG-leading peers.</a:t>
            </a:r>
            <a:endParaRPr sz="1200">
              <a:solidFill>
                <a:schemeClr val="dk1"/>
              </a:solidFill>
            </a:endParaRPr>
          </a:p>
          <a:p>
            <a:pPr marL="144000" marR="0" lvl="0" indent="-135500" algn="l" rtl="0">
              <a:lnSpc>
                <a:spcPct val="100000"/>
              </a:lnSpc>
              <a:spcBef>
                <a:spcPts val="600"/>
              </a:spcBef>
              <a:spcAft>
                <a:spcPts val="0"/>
              </a:spcAft>
              <a:buClr>
                <a:schemeClr val="dk1"/>
              </a:buClr>
              <a:buSzPts val="1000"/>
              <a:buFont typeface="Arial"/>
              <a:buChar char="●"/>
            </a:pPr>
            <a:r>
              <a:rPr lang="en-GB" sz="1200">
                <a:solidFill>
                  <a:schemeClr val="dk1"/>
                </a:solidFill>
              </a:rPr>
              <a:t>Investors then expect to receive a higher return for taking-on additional volatility in their investment.</a:t>
            </a:r>
            <a:endParaRPr sz="1200">
              <a:solidFill>
                <a:schemeClr val="dk1"/>
              </a:solidFill>
            </a:endParaRPr>
          </a:p>
          <a:p>
            <a:pPr marL="144000" marR="0" lvl="0" indent="-135500" algn="l" rtl="0">
              <a:lnSpc>
                <a:spcPct val="100000"/>
              </a:lnSpc>
              <a:spcBef>
                <a:spcPts val="600"/>
              </a:spcBef>
              <a:spcAft>
                <a:spcPts val="600"/>
              </a:spcAft>
              <a:buClr>
                <a:schemeClr val="dk1"/>
              </a:buClr>
              <a:buSzPts val="1000"/>
              <a:buFont typeface="Arial"/>
              <a:buChar char="●"/>
            </a:pPr>
            <a:r>
              <a:rPr lang="en-GB" sz="1200">
                <a:solidFill>
                  <a:schemeClr val="dk1"/>
                </a:solidFill>
              </a:rPr>
              <a:t>There is evidence of “sin stocks”, where businesses within inherently ESG-risky sectors (i.e., tobacco, gambling) are delivering higher returns for investor who are willing to take on greater risk.</a:t>
            </a:r>
            <a:endParaRPr sz="1200">
              <a:solidFill>
                <a:schemeClr val="dk1"/>
              </a:solidFill>
            </a:endParaRPr>
          </a:p>
        </p:txBody>
      </p:sp>
      <p:sp>
        <p:nvSpPr>
          <p:cNvPr id="1076" name="Google Shape;1076;p149"/>
          <p:cNvSpPr txBox="1"/>
          <p:nvPr/>
        </p:nvSpPr>
        <p:spPr>
          <a:xfrm>
            <a:off x="8219028" y="6491596"/>
            <a:ext cx="3531300" cy="137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 </a:t>
            </a:r>
            <a:fld id="{00000000-1234-1234-1234-123412341234}" type="slidenum">
              <a:rPr lang="en-GB" sz="800" b="0" i="0" u="none" strike="noStrike" cap="none">
                <a:solidFill>
                  <a:srgbClr val="000000"/>
                </a:solidFill>
                <a:latin typeface="Arial"/>
                <a:ea typeface="Arial"/>
                <a:cs typeface="Arial"/>
                <a:sym typeface="Arial"/>
              </a:rPr>
              <a:t>5</a:t>
            </a:fld>
            <a:r>
              <a:rPr lang="en-GB" sz="800" b="0" i="0" u="none" strike="noStrike" cap="none">
                <a:solidFill>
                  <a:srgbClr val="000000"/>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pic>
        <p:nvPicPr>
          <p:cNvPr id="1077" name="Google Shape;1077;p149"/>
          <p:cNvPicPr preferRelativeResize="0"/>
          <p:nvPr/>
        </p:nvPicPr>
        <p:blipFill rotWithShape="1">
          <a:blip r:embed="rId3">
            <a:alphaModFix/>
          </a:blip>
          <a:srcRect l="39825" t="10005" r="48757" b="-144"/>
          <a:stretch/>
        </p:blipFill>
        <p:spPr>
          <a:xfrm>
            <a:off x="10800000" y="0"/>
            <a:ext cx="1392000" cy="6858000"/>
          </a:xfrm>
          <a:prstGeom prst="rect">
            <a:avLst/>
          </a:prstGeom>
          <a:noFill/>
          <a:ln>
            <a:noFill/>
          </a:ln>
        </p:spPr>
      </p:pic>
      <p:sp>
        <p:nvSpPr>
          <p:cNvPr id="1078" name="Google Shape;1078;p149"/>
          <p:cNvSpPr/>
          <p:nvPr/>
        </p:nvSpPr>
        <p:spPr>
          <a:xfrm>
            <a:off x="443066" y="6081225"/>
            <a:ext cx="4859100" cy="90000"/>
          </a:xfrm>
          <a:prstGeom prst="rect">
            <a:avLst/>
          </a:prstGeom>
          <a:solidFill>
            <a:schemeClr val="accent1"/>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1079" name="Google Shape;1079;p149"/>
          <p:cNvSpPr/>
          <p:nvPr/>
        </p:nvSpPr>
        <p:spPr>
          <a:xfrm>
            <a:off x="5400000" y="6081225"/>
            <a:ext cx="4859100" cy="90000"/>
          </a:xfrm>
          <a:prstGeom prst="rect">
            <a:avLst/>
          </a:prstGeom>
          <a:solidFill>
            <a:schemeClr val="accent2"/>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50"/>
          <p:cNvSpPr txBox="1">
            <a:spLocks noGrp="1"/>
          </p:cNvSpPr>
          <p:nvPr>
            <p:ph type="title"/>
          </p:nvPr>
        </p:nvSpPr>
        <p:spPr>
          <a:xfrm>
            <a:off x="429000" y="391750"/>
            <a:ext cx="113175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How will indications of value (disclosures) change?</a:t>
            </a:r>
            <a:endParaRPr/>
          </a:p>
        </p:txBody>
      </p:sp>
      <p:sp>
        <p:nvSpPr>
          <p:cNvPr id="1085" name="Google Shape;1085;p150"/>
          <p:cNvSpPr/>
          <p:nvPr/>
        </p:nvSpPr>
        <p:spPr>
          <a:xfrm>
            <a:off x="1065849" y="1244001"/>
            <a:ext cx="4234500" cy="436800"/>
          </a:xfrm>
          <a:prstGeom prst="rect">
            <a:avLst/>
          </a:prstGeom>
          <a:solidFill>
            <a:schemeClr val="accent6"/>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solidFill>
                  <a:schemeClr val="lt1"/>
                </a:solidFill>
              </a:rPr>
              <a:t>Current State</a:t>
            </a:r>
            <a:endParaRPr b="1">
              <a:solidFill>
                <a:schemeClr val="lt1"/>
              </a:solidFill>
            </a:endParaRPr>
          </a:p>
        </p:txBody>
      </p:sp>
      <p:sp>
        <p:nvSpPr>
          <p:cNvPr id="1086" name="Google Shape;1086;p150"/>
          <p:cNvSpPr/>
          <p:nvPr/>
        </p:nvSpPr>
        <p:spPr>
          <a:xfrm>
            <a:off x="6031927" y="1244001"/>
            <a:ext cx="4233600" cy="436800"/>
          </a:xfrm>
          <a:prstGeom prst="rect">
            <a:avLst/>
          </a:prstGeom>
          <a:solidFill>
            <a:schemeClr val="accent4"/>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solidFill>
                  <a:schemeClr val="dk1"/>
                </a:solidFill>
              </a:rPr>
              <a:t>End Goal</a:t>
            </a:r>
            <a:endParaRPr b="1">
              <a:solidFill>
                <a:schemeClr val="dk1"/>
              </a:solidFill>
            </a:endParaRPr>
          </a:p>
        </p:txBody>
      </p:sp>
      <p:sp>
        <p:nvSpPr>
          <p:cNvPr id="1087" name="Google Shape;1087;p150"/>
          <p:cNvSpPr txBox="1"/>
          <p:nvPr/>
        </p:nvSpPr>
        <p:spPr>
          <a:xfrm>
            <a:off x="448550" y="1768725"/>
            <a:ext cx="4860000" cy="2880000"/>
          </a:xfrm>
          <a:prstGeom prst="rect">
            <a:avLst/>
          </a:prstGeom>
          <a:solidFill>
            <a:srgbClr val="EFEFEF"/>
          </a:solidFill>
          <a:ln>
            <a:noFill/>
          </a:ln>
        </p:spPr>
        <p:txBody>
          <a:bodyPr spcFirstLastPara="1" wrap="square" lIns="36000" tIns="36000" rIns="36000" bIns="36000" anchor="t" anchorCtr="0">
            <a:noAutofit/>
          </a:bodyPr>
          <a:lstStyle/>
          <a:p>
            <a:pPr marL="144000" marR="0" lvl="0" indent="-135500" algn="l" rtl="0">
              <a:lnSpc>
                <a:spcPct val="100000"/>
              </a:lnSpc>
              <a:spcBef>
                <a:spcPts val="0"/>
              </a:spcBef>
              <a:spcAft>
                <a:spcPts val="0"/>
              </a:spcAft>
              <a:buClr>
                <a:schemeClr val="dk1"/>
              </a:buClr>
              <a:buSzPts val="1000"/>
              <a:buFont typeface="Arial"/>
              <a:buChar char="●"/>
            </a:pPr>
            <a:r>
              <a:rPr lang="en-GB" sz="1200">
                <a:solidFill>
                  <a:schemeClr val="dk1"/>
                </a:solidFill>
              </a:rPr>
              <a:t>We see from the impact of star ratings (a measure of environmental performance) on property valuations (and rental yields) that standardised considerations can help the market and valuers make decisions relating to different assets.</a:t>
            </a:r>
            <a:endParaRPr sz="1200">
              <a:solidFill>
                <a:schemeClr val="dk1"/>
              </a:solidFill>
            </a:endParaRPr>
          </a:p>
          <a:p>
            <a:pPr marL="144000" marR="0" lvl="0" indent="-135500" algn="l" rtl="0">
              <a:lnSpc>
                <a:spcPct val="100000"/>
              </a:lnSpc>
              <a:spcBef>
                <a:spcPts val="600"/>
              </a:spcBef>
              <a:spcAft>
                <a:spcPts val="0"/>
              </a:spcAft>
              <a:buClr>
                <a:schemeClr val="dk1"/>
              </a:buClr>
              <a:buSzPts val="1000"/>
              <a:buFont typeface="Arial"/>
              <a:buChar char="●"/>
            </a:pPr>
            <a:r>
              <a:rPr lang="en-GB" sz="1200">
                <a:solidFill>
                  <a:schemeClr val="dk1"/>
                </a:solidFill>
              </a:rPr>
              <a:t>For consumer goods, the impact of ESG performance is also fairly easy to observe (i.e., sustainable fashion – better margins and / or social license to operate).</a:t>
            </a:r>
            <a:endParaRPr sz="1200">
              <a:solidFill>
                <a:schemeClr val="dk1"/>
              </a:solidFill>
            </a:endParaRPr>
          </a:p>
          <a:p>
            <a:pPr marL="144000" marR="0" lvl="0" indent="-135500" algn="l" rtl="0">
              <a:lnSpc>
                <a:spcPct val="100000"/>
              </a:lnSpc>
              <a:spcBef>
                <a:spcPts val="600"/>
              </a:spcBef>
              <a:spcAft>
                <a:spcPts val="600"/>
              </a:spcAft>
              <a:buClr>
                <a:schemeClr val="dk1"/>
              </a:buClr>
              <a:buSzPts val="1000"/>
              <a:buFont typeface="Arial"/>
              <a:buChar char="●"/>
            </a:pPr>
            <a:r>
              <a:rPr lang="en-GB" sz="1200">
                <a:solidFill>
                  <a:schemeClr val="dk1"/>
                </a:solidFill>
              </a:rPr>
              <a:t>However, for some industries (such as coal mining) this is more difficult to quantify – which can lead to problems…</a:t>
            </a:r>
            <a:endParaRPr sz="1200">
              <a:solidFill>
                <a:schemeClr val="dk1"/>
              </a:solidFill>
            </a:endParaRPr>
          </a:p>
        </p:txBody>
      </p:sp>
      <p:sp>
        <p:nvSpPr>
          <p:cNvPr id="1088" name="Google Shape;1088;p150"/>
          <p:cNvSpPr txBox="1"/>
          <p:nvPr/>
        </p:nvSpPr>
        <p:spPr>
          <a:xfrm>
            <a:off x="5403275" y="1769625"/>
            <a:ext cx="4860000" cy="2880000"/>
          </a:xfrm>
          <a:prstGeom prst="rect">
            <a:avLst/>
          </a:prstGeom>
          <a:solidFill>
            <a:srgbClr val="EFEFEF"/>
          </a:solidFill>
          <a:ln>
            <a:noFill/>
          </a:ln>
        </p:spPr>
        <p:txBody>
          <a:bodyPr spcFirstLastPara="1" wrap="square" lIns="36000" tIns="36000" rIns="36000" bIns="36000" anchor="t" anchorCtr="0">
            <a:noAutofit/>
          </a:bodyPr>
          <a:lstStyle/>
          <a:p>
            <a:pPr marL="144000" marR="0" lvl="0" indent="-135500" algn="l" rtl="0">
              <a:lnSpc>
                <a:spcPct val="100000"/>
              </a:lnSpc>
              <a:spcBef>
                <a:spcPts val="0"/>
              </a:spcBef>
              <a:spcAft>
                <a:spcPts val="0"/>
              </a:spcAft>
              <a:buClr>
                <a:schemeClr val="dk1"/>
              </a:buClr>
              <a:buSzPts val="1000"/>
              <a:buChar char="●"/>
            </a:pPr>
            <a:r>
              <a:rPr lang="en-GB" sz="1200">
                <a:solidFill>
                  <a:schemeClr val="dk1"/>
                </a:solidFill>
              </a:rPr>
              <a:t>Methodologies for measuring absolute versus relative ESG performance which differ vastly by industry.</a:t>
            </a:r>
            <a:endParaRPr sz="1200">
              <a:solidFill>
                <a:schemeClr val="dk1"/>
              </a:solidFill>
            </a:endParaRPr>
          </a:p>
          <a:p>
            <a:pPr marL="144000" marR="0" lvl="0" indent="-135500" algn="l" rtl="0">
              <a:lnSpc>
                <a:spcPct val="100000"/>
              </a:lnSpc>
              <a:spcBef>
                <a:spcPts val="600"/>
              </a:spcBef>
              <a:spcAft>
                <a:spcPts val="0"/>
              </a:spcAft>
              <a:buClr>
                <a:schemeClr val="dk1"/>
              </a:buClr>
              <a:buSzPts val="1000"/>
              <a:buChar char="●"/>
            </a:pPr>
            <a:r>
              <a:rPr lang="en-GB" sz="1200">
                <a:solidFill>
                  <a:schemeClr val="dk1"/>
                </a:solidFill>
              </a:rPr>
              <a:t>For example, carbon footprints can be easily measured by emissions, but what metrics exist to help us quantify the impact of one businesses’ sustainability targets relative to another’s?</a:t>
            </a:r>
            <a:endParaRPr sz="1200">
              <a:solidFill>
                <a:schemeClr val="dk1"/>
              </a:solidFill>
            </a:endParaRPr>
          </a:p>
          <a:p>
            <a:pPr marL="144000" marR="0" lvl="0" indent="-135500" algn="l" rtl="0">
              <a:lnSpc>
                <a:spcPct val="100000"/>
              </a:lnSpc>
              <a:spcBef>
                <a:spcPts val="600"/>
              </a:spcBef>
              <a:spcAft>
                <a:spcPts val="0"/>
              </a:spcAft>
              <a:buClr>
                <a:schemeClr val="dk1"/>
              </a:buClr>
              <a:buSzPts val="1000"/>
              <a:buChar char="●"/>
            </a:pPr>
            <a:r>
              <a:rPr lang="en-GB" sz="1200">
                <a:solidFill>
                  <a:schemeClr val="dk1"/>
                </a:solidFill>
              </a:rPr>
              <a:t>Widely-available ESG performance disclosures will allow a more detailed understanding of ESG risks by:</a:t>
            </a:r>
            <a:endParaRPr sz="1200">
              <a:solidFill>
                <a:schemeClr val="dk1"/>
              </a:solidFill>
            </a:endParaRPr>
          </a:p>
          <a:p>
            <a:pPr marL="288000" lvl="0" indent="-148200" algn="l" rtl="0">
              <a:spcBef>
                <a:spcPts val="600"/>
              </a:spcBef>
              <a:spcAft>
                <a:spcPts val="0"/>
              </a:spcAft>
              <a:buClr>
                <a:schemeClr val="dk1"/>
              </a:buClr>
              <a:buSzPts val="1200"/>
              <a:buFont typeface="Georgia"/>
              <a:buChar char="–"/>
            </a:pPr>
            <a:r>
              <a:rPr lang="en-GB" sz="1200">
                <a:solidFill>
                  <a:schemeClr val="dk1"/>
                </a:solidFill>
              </a:rPr>
              <a:t>Public markets; and</a:t>
            </a:r>
            <a:endParaRPr>
              <a:solidFill>
                <a:schemeClr val="dk1"/>
              </a:solidFill>
            </a:endParaRPr>
          </a:p>
          <a:p>
            <a:pPr marL="288000" lvl="0" indent="-148200" algn="l" rtl="0">
              <a:spcBef>
                <a:spcPts val="600"/>
              </a:spcBef>
              <a:spcAft>
                <a:spcPts val="0"/>
              </a:spcAft>
              <a:buClr>
                <a:schemeClr val="dk1"/>
              </a:buClr>
              <a:buSzPts val="1200"/>
              <a:buFont typeface="Georgia"/>
              <a:buChar char="–"/>
            </a:pPr>
            <a:r>
              <a:rPr lang="en-GB" sz="1200">
                <a:solidFill>
                  <a:schemeClr val="dk1"/>
                </a:solidFill>
              </a:rPr>
              <a:t>In due diligence processes in private markets.</a:t>
            </a:r>
            <a:endParaRPr>
              <a:solidFill>
                <a:schemeClr val="dk1"/>
              </a:solidFill>
            </a:endParaRPr>
          </a:p>
          <a:p>
            <a:pPr marL="144000" marR="0" lvl="0" indent="-135500" algn="l" rtl="0">
              <a:lnSpc>
                <a:spcPct val="100000"/>
              </a:lnSpc>
              <a:spcBef>
                <a:spcPts val="600"/>
              </a:spcBef>
              <a:spcAft>
                <a:spcPts val="600"/>
              </a:spcAft>
              <a:buClr>
                <a:schemeClr val="dk1"/>
              </a:buClr>
              <a:buSzPts val="1000"/>
              <a:buChar char="●"/>
            </a:pPr>
            <a:r>
              <a:rPr lang="en-GB" sz="1200">
                <a:solidFill>
                  <a:schemeClr val="dk1"/>
                </a:solidFill>
              </a:rPr>
              <a:t>Investors should be able to assess and calibrate these disclosures between companies and transactions within comparable industries.</a:t>
            </a:r>
            <a:endParaRPr sz="1200">
              <a:solidFill>
                <a:schemeClr val="dk1"/>
              </a:solidFill>
            </a:endParaRPr>
          </a:p>
        </p:txBody>
      </p:sp>
      <p:grpSp>
        <p:nvGrpSpPr>
          <p:cNvPr id="1089" name="Google Shape;1089;p150"/>
          <p:cNvGrpSpPr/>
          <p:nvPr/>
        </p:nvGrpSpPr>
        <p:grpSpPr>
          <a:xfrm>
            <a:off x="441831" y="1243936"/>
            <a:ext cx="494325" cy="436672"/>
            <a:chOff x="10412004" y="3159871"/>
            <a:chExt cx="457200" cy="457200"/>
          </a:xfrm>
        </p:grpSpPr>
        <p:sp>
          <p:nvSpPr>
            <p:cNvPr id="1090" name="Google Shape;1090;p150"/>
            <p:cNvSpPr/>
            <p:nvPr/>
          </p:nvSpPr>
          <p:spPr>
            <a:xfrm>
              <a:off x="10826595"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1" name="Google Shape;1091;p150"/>
            <p:cNvSpPr/>
            <p:nvPr/>
          </p:nvSpPr>
          <p:spPr>
            <a:xfrm>
              <a:off x="10787543"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2" name="Google Shape;1092;p150"/>
            <p:cNvSpPr/>
            <p:nvPr/>
          </p:nvSpPr>
          <p:spPr>
            <a:xfrm>
              <a:off x="10436070"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3" name="Google Shape;1093;p150"/>
            <p:cNvSpPr/>
            <p:nvPr/>
          </p:nvSpPr>
          <p:spPr>
            <a:xfrm>
              <a:off x="10826595"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4" name="Google Shape;1094;p150"/>
            <p:cNvSpPr/>
            <p:nvPr/>
          </p:nvSpPr>
          <p:spPr>
            <a:xfrm>
              <a:off x="10787543"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5" name="Google Shape;1095;p150"/>
            <p:cNvSpPr/>
            <p:nvPr/>
          </p:nvSpPr>
          <p:spPr>
            <a:xfrm>
              <a:off x="10436070"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6" name="Google Shape;1096;p150"/>
            <p:cNvSpPr/>
            <p:nvPr/>
          </p:nvSpPr>
          <p:spPr>
            <a:xfrm>
              <a:off x="10412004" y="3159871"/>
              <a:ext cx="457200" cy="457200"/>
            </a:xfrm>
            <a:custGeom>
              <a:avLst/>
              <a:gdLst/>
              <a:ahLst/>
              <a:cxnLst/>
              <a:rect l="l" t="t" r="r" b="b"/>
              <a:pathLst>
                <a:path w="457200" h="457200" extrusionOk="0">
                  <a:moveTo>
                    <a:pt x="0" y="0"/>
                  </a:moveTo>
                  <a:lnTo>
                    <a:pt x="0" y="457200"/>
                  </a:lnTo>
                  <a:lnTo>
                    <a:pt x="457200" y="457200"/>
                  </a:lnTo>
                  <a:lnTo>
                    <a:pt x="457200" y="0"/>
                  </a:lnTo>
                  <a:close/>
                  <a:moveTo>
                    <a:pt x="437674" y="437674"/>
                  </a:moveTo>
                  <a:lnTo>
                    <a:pt x="357156" y="437674"/>
                  </a:lnTo>
                  <a:lnTo>
                    <a:pt x="357156" y="398812"/>
                  </a:lnTo>
                  <a:lnTo>
                    <a:pt x="375476" y="417132"/>
                  </a:lnTo>
                  <a:lnTo>
                    <a:pt x="389287" y="403320"/>
                  </a:lnTo>
                  <a:lnTo>
                    <a:pt x="348012" y="362045"/>
                  </a:lnTo>
                  <a:lnTo>
                    <a:pt x="305499" y="404336"/>
                  </a:lnTo>
                  <a:lnTo>
                    <a:pt x="319310" y="418148"/>
                  </a:lnTo>
                  <a:lnTo>
                    <a:pt x="337630" y="399828"/>
                  </a:lnTo>
                  <a:lnTo>
                    <a:pt x="337630" y="437674"/>
                  </a:lnTo>
                  <a:lnTo>
                    <a:pt x="240221" y="437674"/>
                  </a:lnTo>
                  <a:lnTo>
                    <a:pt x="240221" y="173419"/>
                  </a:lnTo>
                  <a:lnTo>
                    <a:pt x="257175" y="190500"/>
                  </a:lnTo>
                  <a:lnTo>
                    <a:pt x="270986" y="176689"/>
                  </a:lnTo>
                  <a:lnTo>
                    <a:pt x="229711" y="135414"/>
                  </a:lnTo>
                  <a:lnTo>
                    <a:pt x="187325" y="177800"/>
                  </a:lnTo>
                  <a:lnTo>
                    <a:pt x="201136" y="191611"/>
                  </a:lnTo>
                  <a:lnTo>
                    <a:pt x="220758" y="171990"/>
                  </a:lnTo>
                  <a:lnTo>
                    <a:pt x="220758" y="437832"/>
                  </a:lnTo>
                  <a:lnTo>
                    <a:pt x="120650" y="437832"/>
                  </a:lnTo>
                  <a:lnTo>
                    <a:pt x="120650" y="293878"/>
                  </a:lnTo>
                  <a:lnTo>
                    <a:pt x="139002" y="312198"/>
                  </a:lnTo>
                  <a:lnTo>
                    <a:pt x="152813" y="298450"/>
                  </a:lnTo>
                  <a:lnTo>
                    <a:pt x="111538" y="257175"/>
                  </a:lnTo>
                  <a:lnTo>
                    <a:pt x="69025" y="299434"/>
                  </a:lnTo>
                  <a:lnTo>
                    <a:pt x="82836" y="313246"/>
                  </a:lnTo>
                  <a:lnTo>
                    <a:pt x="101156" y="294894"/>
                  </a:lnTo>
                  <a:lnTo>
                    <a:pt x="101156" y="437769"/>
                  </a:lnTo>
                  <a:lnTo>
                    <a:pt x="19526" y="437769"/>
                  </a:lnTo>
                  <a:lnTo>
                    <a:pt x="19526" y="128556"/>
                  </a:lnTo>
                  <a:lnTo>
                    <a:pt x="437674" y="128556"/>
                  </a:lnTo>
                  <a:close/>
                  <a:moveTo>
                    <a:pt x="437674" y="109030"/>
                  </a:moveTo>
                  <a:lnTo>
                    <a:pt x="19526" y="109030"/>
                  </a:lnTo>
                  <a:lnTo>
                    <a:pt x="19526" y="19526"/>
                  </a:lnTo>
                  <a:lnTo>
                    <a:pt x="437674"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7" name="Google Shape;1097;p150"/>
            <p:cNvSpPr/>
            <p:nvPr/>
          </p:nvSpPr>
          <p:spPr>
            <a:xfrm>
              <a:off x="10748490"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8" name="Google Shape;1098;p150"/>
            <p:cNvSpPr/>
            <p:nvPr/>
          </p:nvSpPr>
          <p:spPr>
            <a:xfrm>
              <a:off x="10709438"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099" name="Google Shape;1099;p150"/>
            <p:cNvSpPr/>
            <p:nvPr/>
          </p:nvSpPr>
          <p:spPr>
            <a:xfrm>
              <a:off x="10670385"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0" name="Google Shape;1100;p150"/>
            <p:cNvSpPr/>
            <p:nvPr/>
          </p:nvSpPr>
          <p:spPr>
            <a:xfrm>
              <a:off x="10592280"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1" name="Google Shape;1101;p150"/>
            <p:cNvSpPr/>
            <p:nvPr/>
          </p:nvSpPr>
          <p:spPr>
            <a:xfrm>
              <a:off x="10553228"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2" name="Google Shape;1102;p150"/>
            <p:cNvSpPr/>
            <p:nvPr/>
          </p:nvSpPr>
          <p:spPr>
            <a:xfrm>
              <a:off x="10514175"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3" name="Google Shape;1103;p150"/>
            <p:cNvSpPr/>
            <p:nvPr/>
          </p:nvSpPr>
          <p:spPr>
            <a:xfrm>
              <a:off x="10475123" y="3377866"/>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4" name="Google Shape;1104;p150"/>
            <p:cNvSpPr/>
            <p:nvPr/>
          </p:nvSpPr>
          <p:spPr>
            <a:xfrm>
              <a:off x="10748490"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5" name="Google Shape;1105;p150"/>
            <p:cNvSpPr/>
            <p:nvPr/>
          </p:nvSpPr>
          <p:spPr>
            <a:xfrm>
              <a:off x="10709438"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6" name="Google Shape;1106;p150"/>
            <p:cNvSpPr/>
            <p:nvPr/>
          </p:nvSpPr>
          <p:spPr>
            <a:xfrm>
              <a:off x="10670385"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7" name="Google Shape;1107;p150"/>
            <p:cNvSpPr/>
            <p:nvPr/>
          </p:nvSpPr>
          <p:spPr>
            <a:xfrm>
              <a:off x="10592280"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8" name="Google Shape;1108;p150"/>
            <p:cNvSpPr/>
            <p:nvPr/>
          </p:nvSpPr>
          <p:spPr>
            <a:xfrm>
              <a:off x="10553228"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sp>
          <p:nvSpPr>
            <p:cNvPr id="1109" name="Google Shape;1109;p150"/>
            <p:cNvSpPr/>
            <p:nvPr/>
          </p:nvSpPr>
          <p:spPr>
            <a:xfrm>
              <a:off x="10475123" y="3486832"/>
              <a:ext cx="19526" cy="19526"/>
            </a:xfrm>
            <a:custGeom>
              <a:avLst/>
              <a:gdLst/>
              <a:ahLst/>
              <a:cxnLst/>
              <a:rect l="l" t="t" r="r" b="b"/>
              <a:pathLst>
                <a:path w="19526" h="19526" extrusionOk="0">
                  <a:moveTo>
                    <a:pt x="0" y="0"/>
                  </a:moveTo>
                  <a:lnTo>
                    <a:pt x="19526" y="0"/>
                  </a:lnTo>
                  <a:lnTo>
                    <a:pt x="19526" y="19526"/>
                  </a:lnTo>
                  <a:lnTo>
                    <a:pt x="0" y="195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50">
                <a:solidFill>
                  <a:srgbClr val="D04A02"/>
                </a:solidFill>
                <a:latin typeface="Arial"/>
                <a:ea typeface="Arial"/>
                <a:cs typeface="Arial"/>
                <a:sym typeface="Arial"/>
              </a:endParaRPr>
            </a:p>
          </p:txBody>
        </p:sp>
      </p:grpSp>
      <p:sp>
        <p:nvSpPr>
          <p:cNvPr id="1110" name="Google Shape;1110;p150"/>
          <p:cNvSpPr/>
          <p:nvPr/>
        </p:nvSpPr>
        <p:spPr>
          <a:xfrm>
            <a:off x="5400008" y="1243997"/>
            <a:ext cx="493200" cy="436703"/>
          </a:xfrm>
          <a:custGeom>
            <a:avLst/>
            <a:gdLst/>
            <a:ahLst/>
            <a:cxnLst/>
            <a:rect l="l" t="t" r="r" b="b"/>
            <a:pathLst>
              <a:path w="704" h="706" extrusionOk="0">
                <a:moveTo>
                  <a:pt x="0" y="706"/>
                </a:moveTo>
                <a:lnTo>
                  <a:pt x="704" y="706"/>
                </a:lnTo>
                <a:lnTo>
                  <a:pt x="704" y="0"/>
                </a:lnTo>
                <a:lnTo>
                  <a:pt x="0" y="0"/>
                </a:lnTo>
                <a:lnTo>
                  <a:pt x="0" y="706"/>
                </a:lnTo>
                <a:close/>
                <a:moveTo>
                  <a:pt x="675" y="31"/>
                </a:moveTo>
                <a:lnTo>
                  <a:pt x="675" y="452"/>
                </a:lnTo>
                <a:lnTo>
                  <a:pt x="204" y="452"/>
                </a:lnTo>
                <a:lnTo>
                  <a:pt x="298" y="358"/>
                </a:lnTo>
                <a:lnTo>
                  <a:pt x="276" y="337"/>
                </a:lnTo>
                <a:lnTo>
                  <a:pt x="147" y="467"/>
                </a:lnTo>
                <a:lnTo>
                  <a:pt x="276" y="598"/>
                </a:lnTo>
                <a:lnTo>
                  <a:pt x="298" y="576"/>
                </a:lnTo>
                <a:lnTo>
                  <a:pt x="204" y="483"/>
                </a:lnTo>
                <a:lnTo>
                  <a:pt x="675" y="483"/>
                </a:lnTo>
                <a:lnTo>
                  <a:pt x="675" y="676"/>
                </a:lnTo>
                <a:lnTo>
                  <a:pt x="31" y="676"/>
                </a:lnTo>
                <a:lnTo>
                  <a:pt x="31" y="255"/>
                </a:lnTo>
                <a:lnTo>
                  <a:pt x="501" y="255"/>
                </a:lnTo>
                <a:lnTo>
                  <a:pt x="407" y="349"/>
                </a:lnTo>
                <a:lnTo>
                  <a:pt x="428" y="370"/>
                </a:lnTo>
                <a:lnTo>
                  <a:pt x="559" y="239"/>
                </a:lnTo>
                <a:lnTo>
                  <a:pt x="428" y="109"/>
                </a:lnTo>
                <a:lnTo>
                  <a:pt x="407" y="130"/>
                </a:lnTo>
                <a:lnTo>
                  <a:pt x="501" y="224"/>
                </a:lnTo>
                <a:lnTo>
                  <a:pt x="31" y="224"/>
                </a:lnTo>
                <a:lnTo>
                  <a:pt x="31" y="31"/>
                </a:lnTo>
                <a:lnTo>
                  <a:pt x="675" y="31"/>
                </a:lnTo>
                <a:close/>
              </a:path>
            </a:pathLst>
          </a:custGeom>
          <a:solidFill>
            <a:schemeClr val="accent6"/>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2250"/>
              <a:buFont typeface="Arial"/>
              <a:buNone/>
            </a:pPr>
            <a:endParaRPr sz="2250" b="0" i="0" u="none" strike="noStrike" cap="none">
              <a:solidFill>
                <a:schemeClr val="accent1"/>
              </a:solidFill>
              <a:latin typeface="Arial"/>
              <a:ea typeface="Arial"/>
              <a:cs typeface="Arial"/>
              <a:sym typeface="Arial"/>
            </a:endParaRPr>
          </a:p>
        </p:txBody>
      </p:sp>
      <p:sp>
        <p:nvSpPr>
          <p:cNvPr id="1111" name="Google Shape;1111;p150"/>
          <p:cNvSpPr txBox="1"/>
          <p:nvPr/>
        </p:nvSpPr>
        <p:spPr>
          <a:xfrm>
            <a:off x="8219028" y="6491596"/>
            <a:ext cx="3531300" cy="137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 </a:t>
            </a:r>
            <a:fld id="{00000000-1234-1234-1234-123412341234}" type="slidenum">
              <a:rPr lang="en-GB" sz="800" b="0" i="0" u="none" strike="noStrike" cap="none">
                <a:solidFill>
                  <a:srgbClr val="000000"/>
                </a:solidFill>
                <a:latin typeface="Arial"/>
                <a:ea typeface="Arial"/>
                <a:cs typeface="Arial"/>
                <a:sym typeface="Arial"/>
              </a:rPr>
              <a:t>6</a:t>
            </a:fld>
            <a:r>
              <a:rPr lang="en-GB" sz="800" b="0" i="0" u="none" strike="noStrike" cap="none">
                <a:solidFill>
                  <a:srgbClr val="000000"/>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pic>
        <p:nvPicPr>
          <p:cNvPr id="1112" name="Google Shape;1112;p150"/>
          <p:cNvPicPr preferRelativeResize="0"/>
          <p:nvPr/>
        </p:nvPicPr>
        <p:blipFill rotWithShape="1">
          <a:blip r:embed="rId3">
            <a:alphaModFix/>
          </a:blip>
          <a:srcRect l="39825" t="10005" r="48757" b="-144"/>
          <a:stretch/>
        </p:blipFill>
        <p:spPr>
          <a:xfrm>
            <a:off x="10800000" y="0"/>
            <a:ext cx="1392000" cy="6858000"/>
          </a:xfrm>
          <a:prstGeom prst="rect">
            <a:avLst/>
          </a:prstGeom>
          <a:noFill/>
          <a:ln>
            <a:noFill/>
          </a:ln>
        </p:spPr>
      </p:pic>
      <p:sp>
        <p:nvSpPr>
          <p:cNvPr id="1113" name="Google Shape;1113;p150"/>
          <p:cNvSpPr/>
          <p:nvPr/>
        </p:nvSpPr>
        <p:spPr>
          <a:xfrm>
            <a:off x="443066" y="6081225"/>
            <a:ext cx="4950000" cy="90000"/>
          </a:xfrm>
          <a:prstGeom prst="rect">
            <a:avLst/>
          </a:prstGeom>
          <a:solidFill>
            <a:schemeClr val="accent6"/>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1114" name="Google Shape;1114;p150"/>
          <p:cNvSpPr/>
          <p:nvPr/>
        </p:nvSpPr>
        <p:spPr>
          <a:xfrm>
            <a:off x="5323800" y="6081225"/>
            <a:ext cx="4950000" cy="90000"/>
          </a:xfrm>
          <a:prstGeom prst="rect">
            <a:avLst/>
          </a:prstGeom>
          <a:solidFill>
            <a:schemeClr val="accent4"/>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1115" name="Google Shape;1115;p150"/>
          <p:cNvSpPr txBox="1"/>
          <p:nvPr/>
        </p:nvSpPr>
        <p:spPr>
          <a:xfrm>
            <a:off x="441825" y="4737000"/>
            <a:ext cx="9810600" cy="1339200"/>
          </a:xfrm>
          <a:prstGeom prst="rect">
            <a:avLst/>
          </a:prstGeom>
          <a:solidFill>
            <a:srgbClr val="EFEFEF"/>
          </a:solidFill>
          <a:ln>
            <a:noFill/>
          </a:ln>
        </p:spPr>
        <p:txBody>
          <a:bodyPr spcFirstLastPara="1" wrap="square" lIns="36000" tIns="36000" rIns="36000" bIns="36000" anchor="t" anchorCtr="0">
            <a:noAutofit/>
          </a:bodyPr>
          <a:lstStyle/>
          <a:p>
            <a:pPr marL="0" marR="0" lvl="0" indent="0" algn="l" rtl="0">
              <a:lnSpc>
                <a:spcPct val="100000"/>
              </a:lnSpc>
              <a:spcBef>
                <a:spcPts val="1800"/>
              </a:spcBef>
              <a:spcAft>
                <a:spcPts val="0"/>
              </a:spcAft>
              <a:buNone/>
            </a:pPr>
            <a:r>
              <a:rPr lang="en-GB" sz="1200" b="1">
                <a:solidFill>
                  <a:schemeClr val="dk1"/>
                </a:solidFill>
              </a:rPr>
              <a:t>What problems arise from bridging this gap?</a:t>
            </a:r>
            <a:endParaRPr sz="1200" b="1">
              <a:solidFill>
                <a:schemeClr val="dk1"/>
              </a:solidFill>
            </a:endParaRPr>
          </a:p>
          <a:p>
            <a:pPr marL="144000" marR="0" lvl="0" indent="-148200" algn="l" rtl="0">
              <a:lnSpc>
                <a:spcPct val="100000"/>
              </a:lnSpc>
              <a:spcBef>
                <a:spcPts val="600"/>
              </a:spcBef>
              <a:spcAft>
                <a:spcPts val="0"/>
              </a:spcAft>
              <a:buClr>
                <a:schemeClr val="dk1"/>
              </a:buClr>
              <a:buSzPts val="1200"/>
              <a:buChar char="●"/>
            </a:pPr>
            <a:r>
              <a:rPr lang="en-GB" sz="1200">
                <a:solidFill>
                  <a:schemeClr val="dk1"/>
                </a:solidFill>
              </a:rPr>
              <a:t>We are seeing a large-scale disinvestment in sectors which are ESG-risky, where there is no immediate replacement to offset supply losses (driving prices higher – i.e., such as coal is to electricity).</a:t>
            </a:r>
            <a:endParaRPr sz="1200">
              <a:solidFill>
                <a:schemeClr val="dk1"/>
              </a:solidFill>
            </a:endParaRPr>
          </a:p>
          <a:p>
            <a:pPr marL="144000" marR="0" lvl="0" indent="-148200" algn="l" rtl="0">
              <a:lnSpc>
                <a:spcPct val="100000"/>
              </a:lnSpc>
              <a:spcBef>
                <a:spcPts val="600"/>
              </a:spcBef>
              <a:spcAft>
                <a:spcPts val="600"/>
              </a:spcAft>
              <a:buClr>
                <a:schemeClr val="dk1"/>
              </a:buClr>
              <a:buSzPts val="1200"/>
              <a:buChar char="●"/>
            </a:pPr>
            <a:r>
              <a:rPr lang="en-GB" sz="1200">
                <a:solidFill>
                  <a:schemeClr val="dk1"/>
                </a:solidFill>
              </a:rPr>
              <a:t>Investors do not have appropriate disclosures to determine which businesses within each of these sectors are performing well from an ESG perspective.</a:t>
            </a:r>
            <a:endParaRPr sz="1200">
              <a:solidFill>
                <a:schemeClr val="dk1"/>
              </a:solidFill>
            </a:endParaRPr>
          </a:p>
        </p:txBody>
      </p:sp>
      <p:sp>
        <p:nvSpPr>
          <p:cNvPr id="1116" name="Google Shape;1116;p150"/>
          <p:cNvSpPr/>
          <p:nvPr/>
        </p:nvSpPr>
        <p:spPr>
          <a:xfrm>
            <a:off x="4568800" y="4311675"/>
            <a:ext cx="1392000" cy="5601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51"/>
          <p:cNvSpPr txBox="1"/>
          <p:nvPr/>
        </p:nvSpPr>
        <p:spPr>
          <a:xfrm>
            <a:off x="8219028" y="6491596"/>
            <a:ext cx="3531300" cy="137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 </a:t>
            </a:r>
            <a:fld id="{00000000-1234-1234-1234-123412341234}" type="slidenum">
              <a:rPr lang="en-GB" sz="800" b="0" i="0" u="none" strike="noStrike" cap="none">
                <a:solidFill>
                  <a:srgbClr val="000000"/>
                </a:solidFill>
                <a:latin typeface="Arial"/>
                <a:ea typeface="Arial"/>
                <a:cs typeface="Arial"/>
                <a:sym typeface="Arial"/>
              </a:rPr>
              <a:t>7</a:t>
            </a:fld>
            <a:r>
              <a:rPr lang="en-GB" sz="800" b="0" i="0" u="none" strike="noStrike" cap="none">
                <a:solidFill>
                  <a:srgbClr val="000000"/>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
        <p:nvSpPr>
          <p:cNvPr id="1122" name="Google Shape;1122;p151"/>
          <p:cNvSpPr/>
          <p:nvPr/>
        </p:nvSpPr>
        <p:spPr>
          <a:xfrm>
            <a:off x="1022793" y="1284700"/>
            <a:ext cx="4280100" cy="396000"/>
          </a:xfrm>
          <a:prstGeom prst="rect">
            <a:avLst/>
          </a:prstGeom>
          <a:solidFill>
            <a:schemeClr val="accent1"/>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solidFill>
                  <a:schemeClr val="lt1"/>
                </a:solidFill>
              </a:rPr>
              <a:t>How does our approach change?</a:t>
            </a:r>
            <a:endParaRPr sz="1400" b="1" i="0" u="none" strike="noStrike" cap="none">
              <a:solidFill>
                <a:schemeClr val="lt1"/>
              </a:solidFill>
              <a:latin typeface="Arial"/>
              <a:ea typeface="Arial"/>
              <a:cs typeface="Arial"/>
              <a:sym typeface="Arial"/>
            </a:endParaRPr>
          </a:p>
        </p:txBody>
      </p:sp>
      <p:sp>
        <p:nvSpPr>
          <p:cNvPr id="1123" name="Google Shape;1123;p151"/>
          <p:cNvSpPr/>
          <p:nvPr/>
        </p:nvSpPr>
        <p:spPr>
          <a:xfrm>
            <a:off x="5923282" y="1284700"/>
            <a:ext cx="4336800" cy="396000"/>
          </a:xfrm>
          <a:prstGeom prst="rect">
            <a:avLst/>
          </a:prstGeom>
          <a:solidFill>
            <a:schemeClr val="accent2"/>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solidFill>
                  <a:schemeClr val="dk1"/>
                </a:solidFill>
              </a:rPr>
              <a:t>Are ESG scores relevant to valuations?</a:t>
            </a:r>
            <a:endParaRPr sz="1400" b="1" i="0" u="none" strike="noStrike" cap="none">
              <a:solidFill>
                <a:schemeClr val="dk1"/>
              </a:solidFill>
              <a:latin typeface="Arial"/>
              <a:ea typeface="Arial"/>
              <a:cs typeface="Arial"/>
              <a:sym typeface="Arial"/>
            </a:endParaRPr>
          </a:p>
        </p:txBody>
      </p:sp>
      <p:sp>
        <p:nvSpPr>
          <p:cNvPr id="1124" name="Google Shape;1124;p151"/>
          <p:cNvSpPr txBox="1"/>
          <p:nvPr/>
        </p:nvSpPr>
        <p:spPr>
          <a:xfrm>
            <a:off x="442925" y="1768725"/>
            <a:ext cx="4859100" cy="4089000"/>
          </a:xfrm>
          <a:prstGeom prst="rect">
            <a:avLst/>
          </a:prstGeom>
          <a:solidFill>
            <a:srgbClr val="F3F3F3"/>
          </a:solidFill>
          <a:ln>
            <a:noFill/>
          </a:ln>
        </p:spPr>
        <p:txBody>
          <a:bodyPr spcFirstLastPara="1" wrap="square" lIns="36000" tIns="36000" rIns="36000" bIns="36000" anchor="t" anchorCtr="0">
            <a:noAutofit/>
          </a:bodyPr>
          <a:lstStyle/>
          <a:p>
            <a:pPr marL="144000" marR="0" lvl="0" indent="-135500" algn="l" rtl="0">
              <a:lnSpc>
                <a:spcPct val="100000"/>
              </a:lnSpc>
              <a:spcBef>
                <a:spcPts val="0"/>
              </a:spcBef>
              <a:spcAft>
                <a:spcPts val="0"/>
              </a:spcAft>
              <a:buClr>
                <a:schemeClr val="dk1"/>
              </a:buClr>
              <a:buSzPts val="1000"/>
              <a:buChar char="●"/>
            </a:pPr>
            <a:r>
              <a:rPr lang="en-GB" sz="1200">
                <a:solidFill>
                  <a:schemeClr val="dk1"/>
                </a:solidFill>
              </a:rPr>
              <a:t>Methodologies will remain the same, but how we determine certain value drivers and inputs will need to adapt.</a:t>
            </a:r>
            <a:endParaRPr sz="1200">
              <a:solidFill>
                <a:schemeClr val="dk1"/>
              </a:solidFill>
            </a:endParaRPr>
          </a:p>
          <a:p>
            <a:pPr marL="288000" marR="0" lvl="0" indent="-135500" algn="l" rtl="0">
              <a:lnSpc>
                <a:spcPct val="100000"/>
              </a:lnSpc>
              <a:spcBef>
                <a:spcPts val="800"/>
              </a:spcBef>
              <a:spcAft>
                <a:spcPts val="0"/>
              </a:spcAft>
              <a:buClr>
                <a:schemeClr val="dk1"/>
              </a:buClr>
              <a:buSzPts val="1000"/>
              <a:buChar char="–"/>
            </a:pPr>
            <a:r>
              <a:rPr lang="en-GB" sz="1200" b="1">
                <a:solidFill>
                  <a:schemeClr val="dk1"/>
                </a:solidFill>
              </a:rPr>
              <a:t>Forecast business performance</a:t>
            </a:r>
            <a:r>
              <a:rPr lang="en-GB" sz="1200">
                <a:solidFill>
                  <a:schemeClr val="dk1"/>
                </a:solidFill>
              </a:rPr>
              <a:t>: Inclusion of ESG consideration in forecast cash flows - not always bad news, as the upside of ESG (i.e., sustainable fashion, “green” minerals, green financing facilities) is well-documented.</a:t>
            </a:r>
            <a:endParaRPr sz="1200">
              <a:solidFill>
                <a:schemeClr val="dk1"/>
              </a:solidFill>
            </a:endParaRPr>
          </a:p>
          <a:p>
            <a:pPr marL="288000" marR="0" lvl="0" indent="-135500" algn="l" rtl="0">
              <a:lnSpc>
                <a:spcPct val="100000"/>
              </a:lnSpc>
              <a:spcBef>
                <a:spcPts val="800"/>
              </a:spcBef>
              <a:spcAft>
                <a:spcPts val="0"/>
              </a:spcAft>
              <a:buClr>
                <a:schemeClr val="dk1"/>
              </a:buClr>
              <a:buSzPts val="1000"/>
              <a:buChar char="–"/>
            </a:pPr>
            <a:r>
              <a:rPr lang="en-GB" sz="1200" b="1">
                <a:solidFill>
                  <a:schemeClr val="dk1"/>
                </a:solidFill>
              </a:rPr>
              <a:t>Rates of return:</a:t>
            </a:r>
            <a:r>
              <a:rPr lang="en-GB" sz="1200">
                <a:solidFill>
                  <a:schemeClr val="dk1"/>
                </a:solidFill>
              </a:rPr>
              <a:t> Until ESG disclosures are widely-available, it will be difficult to estimate relationship between ESG and systematic risk, and so valuers will need to consider cost of capital adjustments to capture additional ESG risks (i.e., gearing, debt margins, beta, alpha) in their cost of capital assessments.</a:t>
            </a:r>
            <a:endParaRPr sz="1200">
              <a:solidFill>
                <a:schemeClr val="dk1"/>
              </a:solidFill>
            </a:endParaRPr>
          </a:p>
          <a:p>
            <a:pPr marL="144000" marR="0" lvl="0" indent="-135500" algn="l" rtl="0">
              <a:lnSpc>
                <a:spcPct val="100000"/>
              </a:lnSpc>
              <a:spcBef>
                <a:spcPts val="800"/>
              </a:spcBef>
              <a:spcAft>
                <a:spcPts val="800"/>
              </a:spcAft>
              <a:buClr>
                <a:schemeClr val="dk1"/>
              </a:buClr>
              <a:buSzPts val="1000"/>
              <a:buChar char="●"/>
            </a:pPr>
            <a:r>
              <a:rPr lang="en-GB" sz="1200">
                <a:solidFill>
                  <a:schemeClr val="dk1"/>
                </a:solidFill>
              </a:rPr>
              <a:t>Caution: When investors brands are caught up with by association with certain investees fundamental value may not always equal market value.</a:t>
            </a:r>
            <a:endParaRPr sz="1200">
              <a:solidFill>
                <a:schemeClr val="dk1"/>
              </a:solidFill>
            </a:endParaRPr>
          </a:p>
        </p:txBody>
      </p:sp>
      <p:sp>
        <p:nvSpPr>
          <p:cNvPr id="1125" name="Google Shape;1125;p151"/>
          <p:cNvSpPr/>
          <p:nvPr/>
        </p:nvSpPr>
        <p:spPr>
          <a:xfrm>
            <a:off x="5400004" y="1284696"/>
            <a:ext cx="392006" cy="394279"/>
          </a:xfrm>
          <a:custGeom>
            <a:avLst/>
            <a:gdLst/>
            <a:ahLst/>
            <a:cxnLst/>
            <a:rect l="l" t="t" r="r" b="b"/>
            <a:pathLst>
              <a:path w="347" h="346" extrusionOk="0">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chemeClr val="accent6"/>
          </a:solidFill>
          <a:ln>
            <a:noFill/>
          </a:ln>
        </p:spPr>
        <p:txBody>
          <a:bodyPr spcFirstLastPara="1" wrap="square" lIns="85725" tIns="42850" rIns="85725" bIns="42850" anchor="t" anchorCtr="0">
            <a:noAutofit/>
          </a:bodyPr>
          <a:lstStyle/>
          <a:p>
            <a:pPr marL="0" marR="0" lvl="0" indent="0" algn="l" rtl="0">
              <a:lnSpc>
                <a:spcPct val="100000"/>
              </a:lnSpc>
              <a:spcBef>
                <a:spcPts val="0"/>
              </a:spcBef>
              <a:spcAft>
                <a:spcPts val="0"/>
              </a:spcAft>
              <a:buClr>
                <a:srgbClr val="000000"/>
              </a:buClr>
              <a:buSzPts val="1687"/>
              <a:buFont typeface="Arial"/>
              <a:buNone/>
            </a:pPr>
            <a:endParaRPr sz="1687" b="1" i="0" u="none" strike="noStrike" cap="none">
              <a:solidFill>
                <a:schemeClr val="accent1"/>
              </a:solidFill>
              <a:latin typeface="Arial"/>
              <a:ea typeface="Arial"/>
              <a:cs typeface="Arial"/>
              <a:sym typeface="Arial"/>
            </a:endParaRPr>
          </a:p>
        </p:txBody>
      </p:sp>
      <p:sp>
        <p:nvSpPr>
          <p:cNvPr id="1126" name="Google Shape;1126;p151"/>
          <p:cNvSpPr/>
          <p:nvPr/>
        </p:nvSpPr>
        <p:spPr>
          <a:xfrm>
            <a:off x="442925" y="1284696"/>
            <a:ext cx="399922" cy="395275"/>
          </a:xfrm>
          <a:custGeom>
            <a:avLst/>
            <a:gdLst/>
            <a:ahLst/>
            <a:cxnLst/>
            <a:rect l="l" t="t" r="r" b="b"/>
            <a:pathLst>
              <a:path w="346" h="346" extrusionOk="0">
                <a:moveTo>
                  <a:pt x="0" y="0"/>
                </a:moveTo>
                <a:cubicBezTo>
                  <a:pt x="0" y="346"/>
                  <a:pt x="0" y="346"/>
                  <a:pt x="0" y="346"/>
                </a:cubicBezTo>
                <a:cubicBezTo>
                  <a:pt x="54" y="346"/>
                  <a:pt x="54" y="346"/>
                  <a:pt x="54" y="346"/>
                </a:cubicBezTo>
                <a:cubicBezTo>
                  <a:pt x="64" y="268"/>
                  <a:pt x="64" y="268"/>
                  <a:pt x="64" y="268"/>
                </a:cubicBezTo>
                <a:cubicBezTo>
                  <a:pt x="68" y="255"/>
                  <a:pt x="78" y="245"/>
                  <a:pt x="91" y="241"/>
                </a:cubicBezTo>
                <a:cubicBezTo>
                  <a:pt x="143" y="223"/>
                  <a:pt x="143" y="223"/>
                  <a:pt x="143" y="223"/>
                </a:cubicBezTo>
                <a:cubicBezTo>
                  <a:pt x="143" y="223"/>
                  <a:pt x="144" y="223"/>
                  <a:pt x="145" y="224"/>
                </a:cubicBezTo>
                <a:cubicBezTo>
                  <a:pt x="149" y="228"/>
                  <a:pt x="149" y="228"/>
                  <a:pt x="149" y="228"/>
                </a:cubicBezTo>
                <a:cubicBezTo>
                  <a:pt x="155" y="234"/>
                  <a:pt x="164" y="238"/>
                  <a:pt x="173" y="238"/>
                </a:cubicBezTo>
                <a:cubicBezTo>
                  <a:pt x="182" y="238"/>
                  <a:pt x="191" y="234"/>
                  <a:pt x="197" y="228"/>
                </a:cubicBezTo>
                <a:cubicBezTo>
                  <a:pt x="201" y="224"/>
                  <a:pt x="201" y="224"/>
                  <a:pt x="201" y="224"/>
                </a:cubicBezTo>
                <a:cubicBezTo>
                  <a:pt x="202" y="223"/>
                  <a:pt x="202" y="223"/>
                  <a:pt x="203" y="223"/>
                </a:cubicBezTo>
                <a:cubicBezTo>
                  <a:pt x="255" y="241"/>
                  <a:pt x="255" y="241"/>
                  <a:pt x="255" y="241"/>
                </a:cubicBezTo>
                <a:cubicBezTo>
                  <a:pt x="267" y="245"/>
                  <a:pt x="278" y="255"/>
                  <a:pt x="282" y="268"/>
                </a:cubicBezTo>
                <a:cubicBezTo>
                  <a:pt x="292" y="346"/>
                  <a:pt x="292" y="346"/>
                  <a:pt x="292" y="346"/>
                </a:cubicBezTo>
                <a:cubicBezTo>
                  <a:pt x="346" y="346"/>
                  <a:pt x="346" y="346"/>
                  <a:pt x="346" y="346"/>
                </a:cubicBezTo>
                <a:cubicBezTo>
                  <a:pt x="346" y="0"/>
                  <a:pt x="346" y="0"/>
                  <a:pt x="346" y="0"/>
                </a:cubicBezTo>
                <a:lnTo>
                  <a:pt x="0" y="0"/>
                </a:lnTo>
                <a:close/>
                <a:moveTo>
                  <a:pt x="331" y="331"/>
                </a:moveTo>
                <a:cubicBezTo>
                  <a:pt x="305" y="331"/>
                  <a:pt x="305" y="331"/>
                  <a:pt x="305" y="331"/>
                </a:cubicBezTo>
                <a:cubicBezTo>
                  <a:pt x="296" y="266"/>
                  <a:pt x="296" y="266"/>
                  <a:pt x="296" y="266"/>
                </a:cubicBezTo>
                <a:cubicBezTo>
                  <a:pt x="296" y="264"/>
                  <a:pt x="296" y="264"/>
                  <a:pt x="296" y="264"/>
                </a:cubicBezTo>
                <a:cubicBezTo>
                  <a:pt x="291" y="247"/>
                  <a:pt x="277" y="233"/>
                  <a:pt x="259" y="227"/>
                </a:cubicBezTo>
                <a:cubicBezTo>
                  <a:pt x="208" y="209"/>
                  <a:pt x="208" y="209"/>
                  <a:pt x="208" y="209"/>
                </a:cubicBezTo>
                <a:cubicBezTo>
                  <a:pt x="202" y="207"/>
                  <a:pt x="195" y="209"/>
                  <a:pt x="190" y="213"/>
                </a:cubicBezTo>
                <a:cubicBezTo>
                  <a:pt x="186" y="217"/>
                  <a:pt x="186" y="217"/>
                  <a:pt x="186" y="217"/>
                </a:cubicBezTo>
                <a:cubicBezTo>
                  <a:pt x="183" y="221"/>
                  <a:pt x="178" y="223"/>
                  <a:pt x="173" y="223"/>
                </a:cubicBezTo>
                <a:cubicBezTo>
                  <a:pt x="168" y="223"/>
                  <a:pt x="163" y="221"/>
                  <a:pt x="159" y="217"/>
                </a:cubicBezTo>
                <a:cubicBezTo>
                  <a:pt x="155" y="213"/>
                  <a:pt x="155" y="213"/>
                  <a:pt x="155" y="213"/>
                </a:cubicBezTo>
                <a:cubicBezTo>
                  <a:pt x="151" y="209"/>
                  <a:pt x="144" y="207"/>
                  <a:pt x="138" y="209"/>
                </a:cubicBezTo>
                <a:cubicBezTo>
                  <a:pt x="86" y="227"/>
                  <a:pt x="86" y="227"/>
                  <a:pt x="86" y="227"/>
                </a:cubicBezTo>
                <a:cubicBezTo>
                  <a:pt x="69" y="233"/>
                  <a:pt x="55" y="247"/>
                  <a:pt x="49" y="264"/>
                </a:cubicBezTo>
                <a:cubicBezTo>
                  <a:pt x="41" y="331"/>
                  <a:pt x="41" y="331"/>
                  <a:pt x="41" y="331"/>
                </a:cubicBezTo>
                <a:cubicBezTo>
                  <a:pt x="14" y="331"/>
                  <a:pt x="14" y="331"/>
                  <a:pt x="14" y="331"/>
                </a:cubicBezTo>
                <a:cubicBezTo>
                  <a:pt x="14" y="14"/>
                  <a:pt x="14" y="14"/>
                  <a:pt x="14" y="14"/>
                </a:cubicBezTo>
                <a:cubicBezTo>
                  <a:pt x="331" y="14"/>
                  <a:pt x="331" y="14"/>
                  <a:pt x="331" y="14"/>
                </a:cubicBezTo>
                <a:lnTo>
                  <a:pt x="331" y="331"/>
                </a:lnTo>
                <a:close/>
                <a:moveTo>
                  <a:pt x="173" y="201"/>
                </a:moveTo>
                <a:cubicBezTo>
                  <a:pt x="187" y="201"/>
                  <a:pt x="195" y="193"/>
                  <a:pt x="204" y="184"/>
                </a:cubicBezTo>
                <a:cubicBezTo>
                  <a:pt x="214" y="172"/>
                  <a:pt x="220" y="152"/>
                  <a:pt x="220" y="124"/>
                </a:cubicBezTo>
                <a:cubicBezTo>
                  <a:pt x="220" y="96"/>
                  <a:pt x="199" y="73"/>
                  <a:pt x="173" y="73"/>
                </a:cubicBezTo>
                <a:cubicBezTo>
                  <a:pt x="147" y="73"/>
                  <a:pt x="126" y="96"/>
                  <a:pt x="126" y="124"/>
                </a:cubicBezTo>
                <a:cubicBezTo>
                  <a:pt x="126" y="152"/>
                  <a:pt x="131" y="172"/>
                  <a:pt x="142" y="184"/>
                </a:cubicBezTo>
                <a:cubicBezTo>
                  <a:pt x="150" y="193"/>
                  <a:pt x="158" y="201"/>
                  <a:pt x="173" y="201"/>
                </a:cubicBezTo>
                <a:close/>
                <a:moveTo>
                  <a:pt x="173" y="88"/>
                </a:moveTo>
                <a:cubicBezTo>
                  <a:pt x="190" y="88"/>
                  <a:pt x="205" y="104"/>
                  <a:pt x="205" y="124"/>
                </a:cubicBezTo>
                <a:cubicBezTo>
                  <a:pt x="205" y="148"/>
                  <a:pt x="201" y="165"/>
                  <a:pt x="193" y="174"/>
                </a:cubicBezTo>
                <a:cubicBezTo>
                  <a:pt x="184" y="184"/>
                  <a:pt x="180" y="187"/>
                  <a:pt x="173" y="187"/>
                </a:cubicBezTo>
                <a:cubicBezTo>
                  <a:pt x="166" y="187"/>
                  <a:pt x="161" y="184"/>
                  <a:pt x="153" y="174"/>
                </a:cubicBezTo>
                <a:cubicBezTo>
                  <a:pt x="145" y="165"/>
                  <a:pt x="141" y="148"/>
                  <a:pt x="141" y="124"/>
                </a:cubicBezTo>
                <a:cubicBezTo>
                  <a:pt x="141" y="104"/>
                  <a:pt x="155" y="88"/>
                  <a:pt x="173" y="88"/>
                </a:cubicBezTo>
                <a:close/>
              </a:path>
            </a:pathLst>
          </a:custGeom>
          <a:solidFill>
            <a:schemeClr val="accent6"/>
          </a:solidFill>
          <a:ln>
            <a:noFill/>
          </a:ln>
        </p:spPr>
        <p:txBody>
          <a:bodyPr spcFirstLastPara="1" wrap="square" lIns="85725" tIns="42850" rIns="85725" bIns="42850" anchor="t" anchorCtr="0">
            <a:noAutofit/>
          </a:bodyPr>
          <a:lstStyle/>
          <a:p>
            <a:pPr marL="0" marR="0" lvl="0" indent="0" algn="l" rtl="0">
              <a:lnSpc>
                <a:spcPct val="100000"/>
              </a:lnSpc>
              <a:spcBef>
                <a:spcPts val="0"/>
              </a:spcBef>
              <a:spcAft>
                <a:spcPts val="0"/>
              </a:spcAft>
              <a:buClr>
                <a:srgbClr val="000000"/>
              </a:buClr>
              <a:buSzPts val="875"/>
              <a:buFont typeface="Arial"/>
              <a:buNone/>
            </a:pPr>
            <a:endParaRPr sz="875" b="0" i="0" u="none" strike="noStrike" cap="none">
              <a:solidFill>
                <a:schemeClr val="accent1"/>
              </a:solidFill>
              <a:latin typeface="Arial"/>
              <a:ea typeface="Arial"/>
              <a:cs typeface="Arial"/>
              <a:sym typeface="Arial"/>
            </a:endParaRPr>
          </a:p>
        </p:txBody>
      </p:sp>
      <p:sp>
        <p:nvSpPr>
          <p:cNvPr id="1127" name="Google Shape;1127;p151"/>
          <p:cNvSpPr txBox="1">
            <a:spLocks noGrp="1"/>
          </p:cNvSpPr>
          <p:nvPr>
            <p:ph type="title"/>
          </p:nvPr>
        </p:nvSpPr>
        <p:spPr>
          <a:xfrm>
            <a:off x="429000" y="391750"/>
            <a:ext cx="113175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What needs to change? A Valuer’s perspective…</a:t>
            </a:r>
            <a:endParaRPr/>
          </a:p>
        </p:txBody>
      </p:sp>
      <p:sp>
        <p:nvSpPr>
          <p:cNvPr id="1128" name="Google Shape;1128;p151"/>
          <p:cNvSpPr txBox="1"/>
          <p:nvPr/>
        </p:nvSpPr>
        <p:spPr>
          <a:xfrm>
            <a:off x="5400000" y="1768725"/>
            <a:ext cx="4859100" cy="4083196"/>
          </a:xfrm>
          <a:prstGeom prst="rect">
            <a:avLst/>
          </a:prstGeom>
          <a:solidFill>
            <a:srgbClr val="F3F3F3"/>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None/>
            </a:pPr>
            <a:r>
              <a:rPr lang="en-GB" sz="1200">
                <a:solidFill>
                  <a:schemeClr val="dk1"/>
                </a:solidFill>
              </a:rPr>
              <a:t>ESG scores are currently being used in companies estimating their view on value, which can pose the below risks…</a:t>
            </a:r>
            <a:endParaRPr sz="1200">
              <a:solidFill>
                <a:schemeClr val="dk1"/>
              </a:solidFill>
            </a:endParaRPr>
          </a:p>
          <a:p>
            <a:pPr marL="144000" marR="0" lvl="0" indent="-135500" algn="l" rtl="0">
              <a:lnSpc>
                <a:spcPct val="100000"/>
              </a:lnSpc>
              <a:spcBef>
                <a:spcPts val="800"/>
              </a:spcBef>
              <a:spcAft>
                <a:spcPts val="0"/>
              </a:spcAft>
              <a:buClr>
                <a:schemeClr val="dk1"/>
              </a:buClr>
              <a:buSzPts val="1000"/>
              <a:buFont typeface="Arial"/>
              <a:buChar char="●"/>
            </a:pPr>
            <a:r>
              <a:rPr lang="en-GB" sz="1200">
                <a:solidFill>
                  <a:schemeClr val="dk1"/>
                </a:solidFill>
              </a:rPr>
              <a:t>Studies have mixed opinions on the current impact of ESG scoring on value, let alone the validity of current scoring platforms altogether.</a:t>
            </a:r>
            <a:endParaRPr sz="1200">
              <a:solidFill>
                <a:schemeClr val="dk1"/>
              </a:solidFill>
            </a:endParaRPr>
          </a:p>
          <a:p>
            <a:pPr marL="144000" marR="0" lvl="0" indent="-135500" algn="l" rtl="0">
              <a:lnSpc>
                <a:spcPct val="100000"/>
              </a:lnSpc>
              <a:spcBef>
                <a:spcPts val="800"/>
              </a:spcBef>
              <a:spcAft>
                <a:spcPts val="0"/>
              </a:spcAft>
              <a:buClr>
                <a:schemeClr val="dk1"/>
              </a:buClr>
              <a:buSzPts val="1000"/>
              <a:buFont typeface="Arial"/>
              <a:buChar char="●"/>
            </a:pPr>
            <a:r>
              <a:rPr lang="en-GB" sz="1200">
                <a:solidFill>
                  <a:schemeClr val="dk1"/>
                </a:solidFill>
              </a:rPr>
              <a:t>Once again, improved disclosures may increase the quality of ESG scoring allowing for greater correlation between ESG performance and value.</a:t>
            </a:r>
            <a:endParaRPr sz="1200">
              <a:solidFill>
                <a:schemeClr val="dk1"/>
              </a:solidFill>
            </a:endParaRPr>
          </a:p>
          <a:p>
            <a:pPr marL="144000" marR="0" lvl="0" indent="-135500" algn="l" rtl="0">
              <a:lnSpc>
                <a:spcPct val="100000"/>
              </a:lnSpc>
              <a:spcBef>
                <a:spcPts val="800"/>
              </a:spcBef>
              <a:spcAft>
                <a:spcPts val="800"/>
              </a:spcAft>
              <a:buClr>
                <a:schemeClr val="dk1"/>
              </a:buClr>
              <a:buSzPts val="1000"/>
              <a:buFont typeface="Arial"/>
              <a:buChar char="●"/>
            </a:pPr>
            <a:r>
              <a:rPr lang="en-GB" sz="1200">
                <a:solidFill>
                  <a:schemeClr val="dk1"/>
                </a:solidFill>
              </a:rPr>
              <a:t>Eventually, improved disclosures will enable ESG scoring to be a key component of the valuer’s toolbox (i.e., ESG-based multiple for certain industries).</a:t>
            </a:r>
            <a:endParaRPr sz="1200">
              <a:solidFill>
                <a:schemeClr val="dk1"/>
              </a:solidFill>
            </a:endParaRPr>
          </a:p>
        </p:txBody>
      </p:sp>
      <p:sp>
        <p:nvSpPr>
          <p:cNvPr id="1129" name="Google Shape;1129;p151"/>
          <p:cNvSpPr/>
          <p:nvPr/>
        </p:nvSpPr>
        <p:spPr>
          <a:xfrm>
            <a:off x="443066" y="6081225"/>
            <a:ext cx="4859100" cy="90000"/>
          </a:xfrm>
          <a:prstGeom prst="rect">
            <a:avLst/>
          </a:prstGeom>
          <a:solidFill>
            <a:schemeClr val="accent1"/>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1130" name="Google Shape;1130;p151"/>
          <p:cNvSpPr/>
          <p:nvPr/>
        </p:nvSpPr>
        <p:spPr>
          <a:xfrm>
            <a:off x="5400000" y="6081225"/>
            <a:ext cx="4859100" cy="90000"/>
          </a:xfrm>
          <a:prstGeom prst="rect">
            <a:avLst/>
          </a:prstGeom>
          <a:solidFill>
            <a:schemeClr val="accent2"/>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pic>
        <p:nvPicPr>
          <p:cNvPr id="1131" name="Google Shape;1131;p151"/>
          <p:cNvPicPr preferRelativeResize="0"/>
          <p:nvPr/>
        </p:nvPicPr>
        <p:blipFill rotWithShape="1">
          <a:blip r:embed="rId3">
            <a:alphaModFix/>
          </a:blip>
          <a:srcRect l="39825" t="10005" r="48757" b="-144"/>
          <a:stretch/>
        </p:blipFill>
        <p:spPr>
          <a:xfrm>
            <a:off x="10800000" y="0"/>
            <a:ext cx="13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52"/>
          <p:cNvSpPr txBox="1"/>
          <p:nvPr/>
        </p:nvSpPr>
        <p:spPr>
          <a:xfrm>
            <a:off x="442930" y="1853650"/>
            <a:ext cx="9720000" cy="965400"/>
          </a:xfrm>
          <a:prstGeom prst="rect">
            <a:avLst/>
          </a:prstGeom>
          <a:solidFill>
            <a:srgbClr val="F3F3F3"/>
          </a:solidFill>
          <a:ln>
            <a:noFill/>
          </a:ln>
        </p:spPr>
        <p:txBody>
          <a:bodyPr spcFirstLastPara="1" wrap="square" lIns="36000" tIns="36000" rIns="36000" bIns="36000" anchor="t" anchorCtr="0">
            <a:spAutoFit/>
          </a:bodyPr>
          <a:lstStyle/>
          <a:p>
            <a:pPr marL="179999" marR="0" lvl="0" indent="-166199"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IVSC have established a working group of specialists to further discuss market needs</a:t>
            </a:r>
            <a:endParaRPr sz="1200" b="0" i="0" u="none" strike="noStrike" cap="none">
              <a:solidFill>
                <a:schemeClr val="dk1"/>
              </a:solidFill>
              <a:latin typeface="Arial"/>
              <a:ea typeface="Arial"/>
              <a:cs typeface="Arial"/>
              <a:sym typeface="Arial"/>
            </a:endParaRPr>
          </a:p>
          <a:p>
            <a:pPr marL="179999" marR="0" lvl="0" indent="-166199" algn="l" rtl="0">
              <a:lnSpc>
                <a:spcPct val="100000"/>
              </a:lnSpc>
              <a:spcBef>
                <a:spcPts val="6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As part of this process, the ESG working group completed a survey of investors, businesses, and valuers to understand where they are in their journey towards the quantification </a:t>
            </a:r>
            <a:r>
              <a:rPr lang="en-GB" sz="1200" b="0" i="0" u="none" strike="noStrike" cap="none">
                <a:solidFill>
                  <a:srgbClr val="000000"/>
                </a:solidFill>
                <a:latin typeface="Arial"/>
                <a:ea typeface="Arial"/>
                <a:cs typeface="Arial"/>
                <a:sym typeface="Arial"/>
              </a:rPr>
              <a:t>of ESG components within their valuations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600"/>
              </a:spcAft>
              <a:buNone/>
            </a:pPr>
            <a:endParaRPr sz="1200" b="0" i="0" u="none" strike="noStrike" cap="none">
              <a:solidFill>
                <a:srgbClr val="000000"/>
              </a:solidFill>
              <a:latin typeface="Arial"/>
              <a:ea typeface="Arial"/>
              <a:cs typeface="Arial"/>
              <a:sym typeface="Arial"/>
            </a:endParaRPr>
          </a:p>
        </p:txBody>
      </p:sp>
      <p:grpSp>
        <p:nvGrpSpPr>
          <p:cNvPr id="1137" name="Google Shape;1137;p152"/>
          <p:cNvGrpSpPr/>
          <p:nvPr/>
        </p:nvGrpSpPr>
        <p:grpSpPr>
          <a:xfrm>
            <a:off x="10455605" y="1624796"/>
            <a:ext cx="719780" cy="720649"/>
            <a:chOff x="6353496" y="3719476"/>
            <a:chExt cx="1079778" cy="1081081"/>
          </a:xfrm>
        </p:grpSpPr>
        <p:sp>
          <p:nvSpPr>
            <p:cNvPr id="1138" name="Google Shape;1138;p152"/>
            <p:cNvSpPr/>
            <p:nvPr/>
          </p:nvSpPr>
          <p:spPr>
            <a:xfrm>
              <a:off x="6353496" y="3719476"/>
              <a:ext cx="1079778" cy="1081081"/>
            </a:xfrm>
            <a:custGeom>
              <a:avLst/>
              <a:gdLst/>
              <a:ahLst/>
              <a:cxnLst/>
              <a:rect l="l" t="t" r="r" b="b"/>
              <a:pathLst>
                <a:path w="296" h="297" extrusionOk="0">
                  <a:moveTo>
                    <a:pt x="148" y="297"/>
                  </a:moveTo>
                  <a:cubicBezTo>
                    <a:pt x="66" y="297"/>
                    <a:pt x="0" y="230"/>
                    <a:pt x="0" y="149"/>
                  </a:cubicBezTo>
                  <a:cubicBezTo>
                    <a:pt x="0" y="67"/>
                    <a:pt x="66" y="0"/>
                    <a:pt x="148" y="0"/>
                  </a:cubicBezTo>
                  <a:cubicBezTo>
                    <a:pt x="230" y="0"/>
                    <a:pt x="296" y="67"/>
                    <a:pt x="296" y="149"/>
                  </a:cubicBezTo>
                  <a:cubicBezTo>
                    <a:pt x="296" y="230"/>
                    <a:pt x="230" y="297"/>
                    <a:pt x="148" y="297"/>
                  </a:cubicBezTo>
                  <a:close/>
                  <a:moveTo>
                    <a:pt x="148" y="6"/>
                  </a:moveTo>
                  <a:cubicBezTo>
                    <a:pt x="69" y="6"/>
                    <a:pt x="6" y="70"/>
                    <a:pt x="6" y="149"/>
                  </a:cubicBezTo>
                  <a:cubicBezTo>
                    <a:pt x="6" y="227"/>
                    <a:pt x="69" y="291"/>
                    <a:pt x="148" y="291"/>
                  </a:cubicBezTo>
                  <a:cubicBezTo>
                    <a:pt x="226" y="291"/>
                    <a:pt x="290" y="227"/>
                    <a:pt x="290" y="149"/>
                  </a:cubicBezTo>
                  <a:cubicBezTo>
                    <a:pt x="290" y="70"/>
                    <a:pt x="226" y="6"/>
                    <a:pt x="148" y="6"/>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04850" tIns="52425" rIns="104850" bIns="52425"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1139" name="Google Shape;1139;p152"/>
            <p:cNvSpPr/>
            <p:nvPr/>
          </p:nvSpPr>
          <p:spPr>
            <a:xfrm>
              <a:off x="6521258" y="3869247"/>
              <a:ext cx="744255" cy="781541"/>
            </a:xfrm>
            <a:custGeom>
              <a:avLst/>
              <a:gdLst/>
              <a:ahLst/>
              <a:cxnLst/>
              <a:rect l="l" t="t" r="r" b="b"/>
              <a:pathLst>
                <a:path w="204" h="215" extrusionOk="0">
                  <a:moveTo>
                    <a:pt x="122" y="215"/>
                  </a:moveTo>
                  <a:cubicBezTo>
                    <a:pt x="81" y="215"/>
                    <a:pt x="81" y="215"/>
                    <a:pt x="81" y="215"/>
                  </a:cubicBezTo>
                  <a:cubicBezTo>
                    <a:pt x="75" y="188"/>
                    <a:pt x="75" y="188"/>
                    <a:pt x="75" y="188"/>
                  </a:cubicBezTo>
                  <a:cubicBezTo>
                    <a:pt x="47" y="171"/>
                    <a:pt x="47" y="171"/>
                    <a:pt x="47" y="171"/>
                  </a:cubicBezTo>
                  <a:cubicBezTo>
                    <a:pt x="20" y="179"/>
                    <a:pt x="20" y="179"/>
                    <a:pt x="20" y="179"/>
                  </a:cubicBezTo>
                  <a:cubicBezTo>
                    <a:pt x="0" y="144"/>
                    <a:pt x="0" y="144"/>
                    <a:pt x="0" y="144"/>
                  </a:cubicBezTo>
                  <a:cubicBezTo>
                    <a:pt x="20" y="124"/>
                    <a:pt x="20" y="124"/>
                    <a:pt x="20" y="124"/>
                  </a:cubicBezTo>
                  <a:cubicBezTo>
                    <a:pt x="20" y="91"/>
                    <a:pt x="20" y="91"/>
                    <a:pt x="20" y="91"/>
                  </a:cubicBezTo>
                  <a:cubicBezTo>
                    <a:pt x="0" y="72"/>
                    <a:pt x="0" y="72"/>
                    <a:pt x="0" y="72"/>
                  </a:cubicBezTo>
                  <a:cubicBezTo>
                    <a:pt x="20" y="37"/>
                    <a:pt x="20" y="37"/>
                    <a:pt x="20" y="37"/>
                  </a:cubicBezTo>
                  <a:cubicBezTo>
                    <a:pt x="22" y="37"/>
                    <a:pt x="22" y="37"/>
                    <a:pt x="22" y="37"/>
                  </a:cubicBezTo>
                  <a:cubicBezTo>
                    <a:pt x="36" y="41"/>
                    <a:pt x="44" y="43"/>
                    <a:pt x="47" y="44"/>
                  </a:cubicBezTo>
                  <a:cubicBezTo>
                    <a:pt x="53" y="39"/>
                    <a:pt x="70" y="30"/>
                    <a:pt x="75" y="28"/>
                  </a:cubicBezTo>
                  <a:cubicBezTo>
                    <a:pt x="77" y="20"/>
                    <a:pt x="81" y="3"/>
                    <a:pt x="81" y="3"/>
                  </a:cubicBezTo>
                  <a:cubicBezTo>
                    <a:pt x="81" y="0"/>
                    <a:pt x="81" y="0"/>
                    <a:pt x="81" y="0"/>
                  </a:cubicBezTo>
                  <a:cubicBezTo>
                    <a:pt x="122" y="0"/>
                    <a:pt x="122" y="0"/>
                    <a:pt x="122" y="0"/>
                  </a:cubicBezTo>
                  <a:cubicBezTo>
                    <a:pt x="123" y="3"/>
                    <a:pt x="123" y="3"/>
                    <a:pt x="123" y="3"/>
                  </a:cubicBezTo>
                  <a:cubicBezTo>
                    <a:pt x="126" y="17"/>
                    <a:pt x="128" y="25"/>
                    <a:pt x="129" y="28"/>
                  </a:cubicBezTo>
                  <a:cubicBezTo>
                    <a:pt x="157" y="44"/>
                    <a:pt x="157" y="44"/>
                    <a:pt x="157" y="44"/>
                  </a:cubicBezTo>
                  <a:cubicBezTo>
                    <a:pt x="163" y="42"/>
                    <a:pt x="163" y="42"/>
                    <a:pt x="163" y="42"/>
                  </a:cubicBezTo>
                  <a:cubicBezTo>
                    <a:pt x="184" y="37"/>
                    <a:pt x="184" y="37"/>
                    <a:pt x="184" y="37"/>
                  </a:cubicBezTo>
                  <a:cubicBezTo>
                    <a:pt x="204" y="72"/>
                    <a:pt x="204" y="72"/>
                    <a:pt x="204" y="72"/>
                  </a:cubicBezTo>
                  <a:cubicBezTo>
                    <a:pt x="184" y="91"/>
                    <a:pt x="184" y="91"/>
                    <a:pt x="184" y="91"/>
                  </a:cubicBezTo>
                  <a:cubicBezTo>
                    <a:pt x="184" y="124"/>
                    <a:pt x="184" y="124"/>
                    <a:pt x="184" y="124"/>
                  </a:cubicBezTo>
                  <a:cubicBezTo>
                    <a:pt x="204" y="144"/>
                    <a:pt x="204" y="144"/>
                    <a:pt x="204" y="144"/>
                  </a:cubicBezTo>
                  <a:cubicBezTo>
                    <a:pt x="184" y="179"/>
                    <a:pt x="184" y="179"/>
                    <a:pt x="184" y="179"/>
                  </a:cubicBezTo>
                  <a:cubicBezTo>
                    <a:pt x="157" y="172"/>
                    <a:pt x="157" y="172"/>
                    <a:pt x="157" y="172"/>
                  </a:cubicBezTo>
                  <a:cubicBezTo>
                    <a:pt x="150" y="176"/>
                    <a:pt x="133" y="185"/>
                    <a:pt x="129" y="188"/>
                  </a:cubicBezTo>
                  <a:cubicBezTo>
                    <a:pt x="127" y="196"/>
                    <a:pt x="123" y="212"/>
                    <a:pt x="123" y="213"/>
                  </a:cubicBezTo>
                  <a:lnTo>
                    <a:pt x="122" y="215"/>
                  </a:lnTo>
                  <a:close/>
                  <a:moveTo>
                    <a:pt x="86" y="209"/>
                  </a:moveTo>
                  <a:cubicBezTo>
                    <a:pt x="118" y="209"/>
                    <a:pt x="118" y="209"/>
                    <a:pt x="118" y="209"/>
                  </a:cubicBezTo>
                  <a:cubicBezTo>
                    <a:pt x="119" y="204"/>
                    <a:pt x="122" y="191"/>
                    <a:pt x="123" y="186"/>
                  </a:cubicBezTo>
                  <a:cubicBezTo>
                    <a:pt x="123" y="184"/>
                    <a:pt x="123" y="184"/>
                    <a:pt x="123" y="184"/>
                  </a:cubicBezTo>
                  <a:cubicBezTo>
                    <a:pt x="124" y="183"/>
                    <a:pt x="124" y="183"/>
                    <a:pt x="124" y="183"/>
                  </a:cubicBezTo>
                  <a:cubicBezTo>
                    <a:pt x="125" y="183"/>
                    <a:pt x="149" y="170"/>
                    <a:pt x="155" y="166"/>
                  </a:cubicBezTo>
                  <a:cubicBezTo>
                    <a:pt x="156" y="165"/>
                    <a:pt x="156" y="165"/>
                    <a:pt x="156" y="165"/>
                  </a:cubicBezTo>
                  <a:cubicBezTo>
                    <a:pt x="181" y="172"/>
                    <a:pt x="181" y="172"/>
                    <a:pt x="181" y="172"/>
                  </a:cubicBezTo>
                  <a:cubicBezTo>
                    <a:pt x="196" y="145"/>
                    <a:pt x="196" y="145"/>
                    <a:pt x="196" y="145"/>
                  </a:cubicBezTo>
                  <a:cubicBezTo>
                    <a:pt x="178" y="127"/>
                    <a:pt x="178" y="127"/>
                    <a:pt x="178" y="127"/>
                  </a:cubicBezTo>
                  <a:cubicBezTo>
                    <a:pt x="178" y="89"/>
                    <a:pt x="178" y="89"/>
                    <a:pt x="178" y="89"/>
                  </a:cubicBezTo>
                  <a:cubicBezTo>
                    <a:pt x="196" y="71"/>
                    <a:pt x="196" y="71"/>
                    <a:pt x="196" y="71"/>
                  </a:cubicBezTo>
                  <a:cubicBezTo>
                    <a:pt x="181" y="44"/>
                    <a:pt x="181" y="44"/>
                    <a:pt x="181" y="44"/>
                  </a:cubicBezTo>
                  <a:cubicBezTo>
                    <a:pt x="164" y="48"/>
                    <a:pt x="164" y="48"/>
                    <a:pt x="164" y="48"/>
                  </a:cubicBezTo>
                  <a:cubicBezTo>
                    <a:pt x="156" y="51"/>
                    <a:pt x="156" y="51"/>
                    <a:pt x="156" y="51"/>
                  </a:cubicBezTo>
                  <a:cubicBezTo>
                    <a:pt x="123" y="31"/>
                    <a:pt x="123" y="31"/>
                    <a:pt x="123" y="31"/>
                  </a:cubicBezTo>
                  <a:cubicBezTo>
                    <a:pt x="123" y="30"/>
                    <a:pt x="123" y="30"/>
                    <a:pt x="123" y="30"/>
                  </a:cubicBezTo>
                  <a:cubicBezTo>
                    <a:pt x="123" y="30"/>
                    <a:pt x="122" y="23"/>
                    <a:pt x="118" y="6"/>
                  </a:cubicBezTo>
                  <a:cubicBezTo>
                    <a:pt x="86" y="6"/>
                    <a:pt x="86" y="6"/>
                    <a:pt x="86" y="6"/>
                  </a:cubicBezTo>
                  <a:cubicBezTo>
                    <a:pt x="85" y="12"/>
                    <a:pt x="82" y="25"/>
                    <a:pt x="81" y="30"/>
                  </a:cubicBezTo>
                  <a:cubicBezTo>
                    <a:pt x="80" y="31"/>
                    <a:pt x="80" y="31"/>
                    <a:pt x="80" y="31"/>
                  </a:cubicBezTo>
                  <a:cubicBezTo>
                    <a:pt x="79" y="32"/>
                    <a:pt x="79" y="32"/>
                    <a:pt x="79" y="32"/>
                  </a:cubicBezTo>
                  <a:cubicBezTo>
                    <a:pt x="79" y="32"/>
                    <a:pt x="55" y="45"/>
                    <a:pt x="49" y="50"/>
                  </a:cubicBezTo>
                  <a:cubicBezTo>
                    <a:pt x="48" y="51"/>
                    <a:pt x="48" y="51"/>
                    <a:pt x="48" y="51"/>
                  </a:cubicBezTo>
                  <a:cubicBezTo>
                    <a:pt x="46" y="50"/>
                    <a:pt x="46" y="50"/>
                    <a:pt x="46" y="50"/>
                  </a:cubicBezTo>
                  <a:cubicBezTo>
                    <a:pt x="46" y="50"/>
                    <a:pt x="40" y="48"/>
                    <a:pt x="23" y="44"/>
                  </a:cubicBezTo>
                  <a:cubicBezTo>
                    <a:pt x="7" y="71"/>
                    <a:pt x="7" y="71"/>
                    <a:pt x="7" y="71"/>
                  </a:cubicBezTo>
                  <a:cubicBezTo>
                    <a:pt x="26" y="89"/>
                    <a:pt x="26" y="89"/>
                    <a:pt x="26" y="89"/>
                  </a:cubicBezTo>
                  <a:cubicBezTo>
                    <a:pt x="26" y="127"/>
                    <a:pt x="26" y="127"/>
                    <a:pt x="26" y="127"/>
                  </a:cubicBezTo>
                  <a:cubicBezTo>
                    <a:pt x="7" y="145"/>
                    <a:pt x="7" y="145"/>
                    <a:pt x="7" y="145"/>
                  </a:cubicBezTo>
                  <a:cubicBezTo>
                    <a:pt x="23" y="172"/>
                    <a:pt x="23" y="172"/>
                    <a:pt x="23" y="172"/>
                  </a:cubicBezTo>
                  <a:cubicBezTo>
                    <a:pt x="48" y="165"/>
                    <a:pt x="48" y="165"/>
                    <a:pt x="48" y="165"/>
                  </a:cubicBezTo>
                  <a:cubicBezTo>
                    <a:pt x="80" y="184"/>
                    <a:pt x="80" y="184"/>
                    <a:pt x="80" y="184"/>
                  </a:cubicBezTo>
                  <a:lnTo>
                    <a:pt x="86" y="209"/>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04850" tIns="52425" rIns="104850" bIns="52425"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1140" name="Google Shape;1140;p152"/>
            <p:cNvSpPr/>
            <p:nvPr/>
          </p:nvSpPr>
          <p:spPr>
            <a:xfrm>
              <a:off x="6704272" y="4072995"/>
              <a:ext cx="378228" cy="374045"/>
            </a:xfrm>
            <a:custGeom>
              <a:avLst/>
              <a:gdLst/>
              <a:ahLst/>
              <a:cxnLst/>
              <a:rect l="l" t="t" r="r" b="b"/>
              <a:pathLst>
                <a:path w="104" h="103" extrusionOk="0">
                  <a:moveTo>
                    <a:pt x="51" y="103"/>
                  </a:moveTo>
                  <a:cubicBezTo>
                    <a:pt x="23" y="103"/>
                    <a:pt x="0" y="80"/>
                    <a:pt x="0" y="52"/>
                  </a:cubicBezTo>
                  <a:cubicBezTo>
                    <a:pt x="0" y="23"/>
                    <a:pt x="23" y="0"/>
                    <a:pt x="51" y="0"/>
                  </a:cubicBezTo>
                  <a:cubicBezTo>
                    <a:pt x="80" y="0"/>
                    <a:pt x="104" y="23"/>
                    <a:pt x="104" y="52"/>
                  </a:cubicBezTo>
                  <a:cubicBezTo>
                    <a:pt x="104" y="80"/>
                    <a:pt x="80" y="103"/>
                    <a:pt x="51" y="103"/>
                  </a:cubicBezTo>
                  <a:close/>
                  <a:moveTo>
                    <a:pt x="51" y="6"/>
                  </a:moveTo>
                  <a:cubicBezTo>
                    <a:pt x="26" y="6"/>
                    <a:pt x="6" y="27"/>
                    <a:pt x="6" y="52"/>
                  </a:cubicBezTo>
                  <a:cubicBezTo>
                    <a:pt x="6" y="77"/>
                    <a:pt x="26" y="97"/>
                    <a:pt x="51" y="97"/>
                  </a:cubicBezTo>
                  <a:cubicBezTo>
                    <a:pt x="77" y="97"/>
                    <a:pt x="98" y="77"/>
                    <a:pt x="98" y="52"/>
                  </a:cubicBezTo>
                  <a:cubicBezTo>
                    <a:pt x="98" y="27"/>
                    <a:pt x="77" y="6"/>
                    <a:pt x="51" y="6"/>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04850" tIns="52425" rIns="104850" bIns="52425"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grpSp>
      <p:sp>
        <p:nvSpPr>
          <p:cNvPr id="1141" name="Google Shape;1141;p152"/>
          <p:cNvSpPr txBox="1"/>
          <p:nvPr/>
        </p:nvSpPr>
        <p:spPr>
          <a:xfrm>
            <a:off x="8219028" y="6491596"/>
            <a:ext cx="3531300" cy="137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 </a:t>
            </a:r>
            <a:fld id="{00000000-1234-1234-1234-123412341234}" type="slidenum">
              <a:rPr lang="en-GB" sz="800" b="0" i="0" u="none" strike="noStrike" cap="none">
                <a:solidFill>
                  <a:schemeClr val="lt1"/>
                </a:solidFill>
                <a:latin typeface="Arial"/>
                <a:ea typeface="Arial"/>
                <a:cs typeface="Arial"/>
                <a:sym typeface="Arial"/>
              </a:rPr>
              <a:t>8</a:t>
            </a:fld>
            <a:r>
              <a:rPr lang="en-GB"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1142" name="Google Shape;1142;p152"/>
          <p:cNvSpPr txBox="1">
            <a:spLocks noGrp="1"/>
          </p:cNvSpPr>
          <p:nvPr>
            <p:ph type="title"/>
          </p:nvPr>
        </p:nvSpPr>
        <p:spPr>
          <a:xfrm>
            <a:off x="429000" y="391750"/>
            <a:ext cx="113175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Where is the Valuer’s consensus on the ESG spectrum?	</a:t>
            </a:r>
            <a:endParaRPr/>
          </a:p>
        </p:txBody>
      </p:sp>
      <p:sp>
        <p:nvSpPr>
          <p:cNvPr id="1143" name="Google Shape;1143;p152"/>
          <p:cNvSpPr txBox="1"/>
          <p:nvPr/>
        </p:nvSpPr>
        <p:spPr>
          <a:xfrm>
            <a:off x="442800" y="2891000"/>
            <a:ext cx="9720000" cy="31863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1200"/>
              </a:spcBef>
              <a:spcAft>
                <a:spcPts val="0"/>
              </a:spcAft>
              <a:buClr>
                <a:schemeClr val="dk1"/>
              </a:buClr>
              <a:buSzPts val="1200"/>
              <a:buFont typeface="Arial"/>
              <a:buNone/>
            </a:pPr>
            <a:r>
              <a:rPr lang="en-GB" b="1">
                <a:solidFill>
                  <a:schemeClr val="dk1"/>
                </a:solidFill>
              </a:rPr>
              <a:t>Some stand out points from the survey…</a:t>
            </a:r>
            <a:endParaRPr b="1">
              <a:solidFill>
                <a:schemeClr val="dk1"/>
              </a:solidFill>
            </a:endParaRPr>
          </a:p>
          <a:p>
            <a:pPr marL="179999" lvl="0" indent="-166199" algn="l" rtl="0">
              <a:spcBef>
                <a:spcPts val="600"/>
              </a:spcBef>
              <a:spcAft>
                <a:spcPts val="0"/>
              </a:spcAft>
              <a:buClr>
                <a:schemeClr val="dk1"/>
              </a:buClr>
              <a:buSzPts val="1200"/>
              <a:buChar char="●"/>
            </a:pPr>
            <a:r>
              <a:rPr lang="en-GB" sz="1200">
                <a:solidFill>
                  <a:schemeClr val="dk1"/>
                </a:solidFill>
              </a:rPr>
              <a:t>38% of firms are in the early stages of ESG identification and consideration for internal purposes, 13% do not currently </a:t>
            </a:r>
            <a:br>
              <a:rPr lang="en-GB" sz="1200">
                <a:solidFill>
                  <a:schemeClr val="dk1"/>
                </a:solidFill>
              </a:rPr>
            </a:br>
            <a:r>
              <a:rPr lang="en-GB" sz="1200">
                <a:solidFill>
                  <a:schemeClr val="dk1"/>
                </a:solidFill>
              </a:rPr>
              <a:t>consider ESG.</a:t>
            </a:r>
            <a:endParaRPr sz="1200">
              <a:solidFill>
                <a:schemeClr val="dk1"/>
              </a:solidFill>
            </a:endParaRPr>
          </a:p>
          <a:p>
            <a:pPr marL="179999" lvl="0" indent="-166199" algn="l" rtl="0">
              <a:spcBef>
                <a:spcPts val="600"/>
              </a:spcBef>
              <a:spcAft>
                <a:spcPts val="0"/>
              </a:spcAft>
              <a:buClr>
                <a:schemeClr val="dk1"/>
              </a:buClr>
              <a:buSzPts val="1200"/>
              <a:buChar char="●"/>
            </a:pPr>
            <a:r>
              <a:rPr lang="en-GB" sz="1200">
                <a:solidFill>
                  <a:schemeClr val="dk1"/>
                </a:solidFill>
              </a:rPr>
              <a:t>Customers (30%) are the most important stakeholders when shaping ESG policies, Creditors less influential (11%) (interesting given the link between ESG scores and cost of capital, particularly for the cost of debt - i.e., green financing facilities).</a:t>
            </a:r>
            <a:endParaRPr sz="1200">
              <a:solidFill>
                <a:schemeClr val="dk1"/>
              </a:solidFill>
            </a:endParaRPr>
          </a:p>
          <a:p>
            <a:pPr marL="179999" lvl="0" indent="-166199" algn="l" rtl="0">
              <a:spcBef>
                <a:spcPts val="600"/>
              </a:spcBef>
              <a:spcAft>
                <a:spcPts val="0"/>
              </a:spcAft>
              <a:buClr>
                <a:schemeClr val="dk1"/>
              </a:buClr>
              <a:buSzPts val="1200"/>
              <a:buChar char="●"/>
            </a:pPr>
            <a:r>
              <a:rPr lang="en-GB" sz="1200">
                <a:solidFill>
                  <a:schemeClr val="dk1"/>
                </a:solidFill>
              </a:rPr>
              <a:t>54% of firms are not at all able to quantitatively estimate the financial impacts of any ESG factors as a part of business’ budgeting/forecasting</a:t>
            </a:r>
            <a:endParaRPr sz="1200">
              <a:solidFill>
                <a:schemeClr val="dk1"/>
              </a:solidFill>
            </a:endParaRPr>
          </a:p>
          <a:p>
            <a:pPr marL="179999" lvl="0" indent="-166199" algn="l" rtl="0">
              <a:spcBef>
                <a:spcPts val="600"/>
              </a:spcBef>
              <a:spcAft>
                <a:spcPts val="0"/>
              </a:spcAft>
              <a:buClr>
                <a:schemeClr val="dk1"/>
              </a:buClr>
              <a:buSzPts val="1200"/>
              <a:buChar char="●"/>
            </a:pPr>
            <a:r>
              <a:rPr lang="en-GB" sz="1200">
                <a:solidFill>
                  <a:schemeClr val="dk1"/>
                </a:solidFill>
              </a:rPr>
              <a:t>7 different frameworks or standards are being followed by valuation providers followed in relation to ESG </a:t>
            </a:r>
            <a:endParaRPr sz="1200">
              <a:solidFill>
                <a:schemeClr val="dk1"/>
              </a:solidFill>
            </a:endParaRPr>
          </a:p>
          <a:p>
            <a:pPr marL="179999" lvl="0" indent="-166199" algn="l" rtl="0">
              <a:spcBef>
                <a:spcPts val="600"/>
              </a:spcBef>
              <a:spcAft>
                <a:spcPts val="0"/>
              </a:spcAft>
              <a:buClr>
                <a:schemeClr val="dk1"/>
              </a:buClr>
              <a:buSzPts val="1200"/>
              <a:buChar char="●"/>
            </a:pPr>
            <a:r>
              <a:rPr lang="en-GB" sz="1200">
                <a:solidFill>
                  <a:schemeClr val="dk1"/>
                </a:solidFill>
              </a:rPr>
              <a:t>25% of valuation providers are not at all currently considering ESG factors within valuations reports, 6% are considering in significant details </a:t>
            </a:r>
            <a:endParaRPr sz="1200">
              <a:solidFill>
                <a:schemeClr val="dk1"/>
              </a:solidFill>
            </a:endParaRPr>
          </a:p>
          <a:p>
            <a:pPr marL="179999" lvl="0" indent="-166199" algn="l" rtl="0">
              <a:spcBef>
                <a:spcPts val="600"/>
              </a:spcBef>
              <a:spcAft>
                <a:spcPts val="0"/>
              </a:spcAft>
              <a:buClr>
                <a:schemeClr val="dk1"/>
              </a:buClr>
              <a:buSzPts val="1200"/>
              <a:buChar char="●"/>
            </a:pPr>
            <a:r>
              <a:rPr lang="en-GB" sz="1200">
                <a:solidFill>
                  <a:schemeClr val="dk1"/>
                </a:solidFill>
              </a:rPr>
              <a:t>Only 17% of valuation providers are using ESG ratings as a source for their valuations, </a:t>
            </a:r>
            <a:r>
              <a:rPr lang="en-GB" sz="1200" b="1">
                <a:solidFill>
                  <a:schemeClr val="dk1"/>
                </a:solidFill>
              </a:rPr>
              <a:t>30%</a:t>
            </a:r>
            <a:r>
              <a:rPr lang="en-GB" sz="1200">
                <a:solidFill>
                  <a:schemeClr val="dk1"/>
                </a:solidFill>
              </a:rPr>
              <a:t> use information from discussions with management </a:t>
            </a:r>
            <a:endParaRPr sz="1200">
              <a:solidFill>
                <a:schemeClr val="dk1"/>
              </a:solidFill>
            </a:endParaRPr>
          </a:p>
          <a:p>
            <a:pPr marL="0" lvl="0" indent="0" algn="l" rtl="0">
              <a:spcBef>
                <a:spcPts val="600"/>
              </a:spcBef>
              <a:spcAft>
                <a:spcPts val="0"/>
              </a:spcAft>
              <a:buNone/>
            </a:pPr>
            <a:endParaRPr/>
          </a:p>
        </p:txBody>
      </p:sp>
      <p:pic>
        <p:nvPicPr>
          <p:cNvPr id="1144" name="Google Shape;1144;p152"/>
          <p:cNvPicPr preferRelativeResize="0"/>
          <p:nvPr/>
        </p:nvPicPr>
        <p:blipFill rotWithShape="1">
          <a:blip r:embed="rId3">
            <a:alphaModFix/>
          </a:blip>
          <a:srcRect l="39825" t="10005" r="48757" b="-144"/>
          <a:stretch/>
        </p:blipFill>
        <p:spPr>
          <a:xfrm>
            <a:off x="10800000" y="0"/>
            <a:ext cx="1392000" cy="6858000"/>
          </a:xfrm>
          <a:prstGeom prst="rect">
            <a:avLst/>
          </a:prstGeom>
          <a:noFill/>
          <a:ln>
            <a:noFill/>
          </a:ln>
        </p:spPr>
      </p:pic>
      <p:sp>
        <p:nvSpPr>
          <p:cNvPr id="1145" name="Google Shape;1145;p152"/>
          <p:cNvSpPr/>
          <p:nvPr/>
        </p:nvSpPr>
        <p:spPr>
          <a:xfrm>
            <a:off x="443085" y="6081225"/>
            <a:ext cx="9720000" cy="90000"/>
          </a:xfrm>
          <a:prstGeom prst="rect">
            <a:avLst/>
          </a:prstGeom>
          <a:solidFill>
            <a:schemeClr val="accent1"/>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1146" name="Google Shape;1146;p152"/>
          <p:cNvSpPr/>
          <p:nvPr/>
        </p:nvSpPr>
        <p:spPr>
          <a:xfrm>
            <a:off x="442150" y="1284650"/>
            <a:ext cx="9720000" cy="445200"/>
          </a:xfrm>
          <a:prstGeom prst="rect">
            <a:avLst/>
          </a:prstGeom>
          <a:gradFill>
            <a:gsLst>
              <a:gs pos="0">
                <a:srgbClr val="93C47D"/>
              </a:gs>
              <a:gs pos="50000">
                <a:srgbClr val="F6B26B"/>
              </a:gs>
              <a:gs pos="100000">
                <a:srgbClr val="E06666"/>
              </a:gs>
            </a:gsLst>
            <a:lin ang="108014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52"/>
          <p:cNvSpPr txBox="1"/>
          <p:nvPr/>
        </p:nvSpPr>
        <p:spPr>
          <a:xfrm>
            <a:off x="475561" y="1323350"/>
            <a:ext cx="3349800" cy="367800"/>
          </a:xfrm>
          <a:prstGeom prst="rect">
            <a:avLst/>
          </a:prstGeom>
          <a:noFill/>
          <a:ln>
            <a:noFill/>
          </a:ln>
        </p:spPr>
        <p:txBody>
          <a:bodyPr spcFirstLastPara="1" wrap="square" lIns="91425" tIns="91425" rIns="91425" bIns="91425" anchor="ctr" anchorCtr="0">
            <a:spAutoFit/>
          </a:bodyPr>
          <a:lstStyle/>
          <a:p>
            <a:pPr marL="0" marR="0" lvl="0" indent="0" algn="l" rtl="0">
              <a:lnSpc>
                <a:spcPct val="85000"/>
              </a:lnSpc>
              <a:spcBef>
                <a:spcPts val="0"/>
              </a:spcBef>
              <a:spcAft>
                <a:spcPts val="0"/>
              </a:spcAft>
              <a:buClr>
                <a:srgbClr val="000000"/>
              </a:buClr>
              <a:buSzPts val="1400"/>
              <a:buFont typeface="Arial"/>
              <a:buNone/>
            </a:pPr>
            <a:r>
              <a:rPr lang="en-GB" sz="1400" b="1" u="none" strike="noStrike" cap="none">
                <a:solidFill>
                  <a:schemeClr val="lt1"/>
                </a:solidFill>
                <a:latin typeface="Arial"/>
                <a:ea typeface="Arial"/>
                <a:cs typeface="Arial"/>
                <a:sym typeface="Arial"/>
              </a:rPr>
              <a:t>ESG is overcooked…</a:t>
            </a:r>
            <a:endParaRPr sz="1400" b="1" u="none" strike="noStrike" cap="none">
              <a:solidFill>
                <a:schemeClr val="lt1"/>
              </a:solidFill>
              <a:latin typeface="Arial"/>
              <a:ea typeface="Arial"/>
              <a:cs typeface="Arial"/>
              <a:sym typeface="Arial"/>
            </a:endParaRPr>
          </a:p>
        </p:txBody>
      </p:sp>
      <p:sp>
        <p:nvSpPr>
          <p:cNvPr id="1148" name="Google Shape;1148;p152"/>
          <p:cNvSpPr txBox="1"/>
          <p:nvPr/>
        </p:nvSpPr>
        <p:spPr>
          <a:xfrm>
            <a:off x="5630575" y="1323350"/>
            <a:ext cx="4532400" cy="367800"/>
          </a:xfrm>
          <a:prstGeom prst="rect">
            <a:avLst/>
          </a:prstGeom>
          <a:noFill/>
          <a:ln>
            <a:noFill/>
          </a:ln>
        </p:spPr>
        <p:txBody>
          <a:bodyPr spcFirstLastPara="1" wrap="square" lIns="91425" tIns="91425" rIns="91425" bIns="91425" anchor="ctr" anchorCtr="0">
            <a:spAutoFit/>
          </a:bodyPr>
          <a:lstStyle/>
          <a:p>
            <a:pPr marL="0" marR="0" lvl="0" indent="0" algn="r" rtl="0">
              <a:lnSpc>
                <a:spcPct val="85000"/>
              </a:lnSpc>
              <a:spcBef>
                <a:spcPts val="0"/>
              </a:spcBef>
              <a:spcAft>
                <a:spcPts val="0"/>
              </a:spcAft>
              <a:buClr>
                <a:srgbClr val="000000"/>
              </a:buClr>
              <a:buSzPts val="1400"/>
              <a:buFont typeface="Arial"/>
              <a:buNone/>
            </a:pPr>
            <a:r>
              <a:rPr lang="en-GB" sz="1400" b="1" u="none" strike="noStrike" cap="none">
                <a:solidFill>
                  <a:schemeClr val="lt1"/>
                </a:solidFill>
                <a:latin typeface="Arial"/>
                <a:ea typeface="Arial"/>
                <a:cs typeface="Arial"/>
                <a:sym typeface="Arial"/>
              </a:rPr>
              <a:t>ESG is going to change everything…</a:t>
            </a:r>
            <a:endParaRPr sz="1400" b="1"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153"/>
          <p:cNvSpPr txBox="1">
            <a:spLocks noGrp="1"/>
          </p:cNvSpPr>
          <p:nvPr>
            <p:ph type="title"/>
          </p:nvPr>
        </p:nvSpPr>
        <p:spPr>
          <a:xfrm>
            <a:off x="429000" y="391750"/>
            <a:ext cx="11317500" cy="560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000"/>
              <a:buFont typeface="Georgia"/>
              <a:buNone/>
            </a:pPr>
            <a:r>
              <a:rPr lang="en-GB"/>
              <a:t>Let's not forget, forces like this are also good for business…</a:t>
            </a:r>
            <a:endParaRPr/>
          </a:p>
        </p:txBody>
      </p:sp>
      <p:sp>
        <p:nvSpPr>
          <p:cNvPr id="1154" name="Google Shape;1154;p153"/>
          <p:cNvSpPr/>
          <p:nvPr/>
        </p:nvSpPr>
        <p:spPr>
          <a:xfrm>
            <a:off x="1022655" y="1284700"/>
            <a:ext cx="4279500" cy="396000"/>
          </a:xfrm>
          <a:prstGeom prst="rect">
            <a:avLst/>
          </a:prstGeom>
          <a:solidFill>
            <a:schemeClr val="accent1"/>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solidFill>
                  <a:schemeClr val="lt1"/>
                </a:solidFill>
              </a:rPr>
              <a:t>Bottom-line growth…</a:t>
            </a:r>
            <a:endParaRPr sz="1400" b="1" i="0" u="none" strike="noStrike" cap="none">
              <a:solidFill>
                <a:schemeClr val="lt1"/>
              </a:solidFill>
              <a:latin typeface="Arial"/>
              <a:ea typeface="Arial"/>
              <a:cs typeface="Arial"/>
              <a:sym typeface="Arial"/>
            </a:endParaRPr>
          </a:p>
        </p:txBody>
      </p:sp>
      <p:sp>
        <p:nvSpPr>
          <p:cNvPr id="1155" name="Google Shape;1155;p153"/>
          <p:cNvSpPr/>
          <p:nvPr/>
        </p:nvSpPr>
        <p:spPr>
          <a:xfrm>
            <a:off x="5923382" y="1284700"/>
            <a:ext cx="4335300" cy="396000"/>
          </a:xfrm>
          <a:prstGeom prst="rect">
            <a:avLst/>
          </a:prstGeom>
          <a:solidFill>
            <a:schemeClr val="accent2"/>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solidFill>
                  <a:schemeClr val="dk1"/>
                </a:solidFill>
              </a:rPr>
              <a:t>Investment opportunities…</a:t>
            </a:r>
            <a:endParaRPr b="1">
              <a:solidFill>
                <a:schemeClr val="dk1"/>
              </a:solidFill>
            </a:endParaRPr>
          </a:p>
        </p:txBody>
      </p:sp>
      <p:sp>
        <p:nvSpPr>
          <p:cNvPr id="1156" name="Google Shape;1156;p153"/>
          <p:cNvSpPr txBox="1"/>
          <p:nvPr/>
        </p:nvSpPr>
        <p:spPr>
          <a:xfrm>
            <a:off x="442933" y="1768725"/>
            <a:ext cx="4858500" cy="4402500"/>
          </a:xfrm>
          <a:prstGeom prst="rect">
            <a:avLst/>
          </a:prstGeom>
          <a:solidFill>
            <a:srgbClr val="F3F3F3"/>
          </a:solidFill>
          <a:ln>
            <a:noFill/>
          </a:ln>
        </p:spPr>
        <p:txBody>
          <a:bodyPr spcFirstLastPara="1" wrap="square" lIns="36000" tIns="36000" rIns="36000" bIns="36000" anchor="t" anchorCtr="0">
            <a:noAutofit/>
          </a:bodyPr>
          <a:lstStyle/>
          <a:p>
            <a:pPr marL="144000" marR="0" lvl="0" indent="-135500" algn="l" rtl="0">
              <a:lnSpc>
                <a:spcPct val="100000"/>
              </a:lnSpc>
              <a:spcBef>
                <a:spcPts val="0"/>
              </a:spcBef>
              <a:spcAft>
                <a:spcPts val="0"/>
              </a:spcAft>
              <a:buClr>
                <a:schemeClr val="dk1"/>
              </a:buClr>
              <a:buSzPts val="1000"/>
              <a:buChar char="●"/>
            </a:pPr>
            <a:r>
              <a:rPr lang="en-GB" sz="1200">
                <a:solidFill>
                  <a:schemeClr val="dk1"/>
                </a:solidFill>
              </a:rPr>
              <a:t>Not all doom and gloom - The initial costs of “new” are always greater at inception before economies of scales reduce costs - the first commercial plane ticket sold for $400 in 1914 (over $11,000 USD in today’s dollar)</a:t>
            </a:r>
            <a:endParaRPr sz="1200">
              <a:solidFill>
                <a:schemeClr val="dk1"/>
              </a:solidFill>
            </a:endParaRPr>
          </a:p>
          <a:p>
            <a:pPr marL="144000" marR="0" lvl="0" indent="-135500" algn="l" rtl="0">
              <a:lnSpc>
                <a:spcPct val="100000"/>
              </a:lnSpc>
              <a:spcBef>
                <a:spcPts val="800"/>
              </a:spcBef>
              <a:spcAft>
                <a:spcPts val="0"/>
              </a:spcAft>
              <a:buClr>
                <a:schemeClr val="dk1"/>
              </a:buClr>
              <a:buSzPts val="1000"/>
              <a:buChar char="●"/>
            </a:pPr>
            <a:r>
              <a:rPr lang="en-GB" sz="1200">
                <a:solidFill>
                  <a:schemeClr val="dk1"/>
                </a:solidFill>
              </a:rPr>
              <a:t>There are benefits to realised by implementing a strong ESG proposal that laggards will miss out on, such as:</a:t>
            </a:r>
            <a:endParaRPr sz="1200">
              <a:solidFill>
                <a:schemeClr val="dk1"/>
              </a:solidFill>
            </a:endParaRPr>
          </a:p>
          <a:p>
            <a:pPr marL="288000" marR="0" lvl="0" indent="-135500" algn="l" rtl="0">
              <a:lnSpc>
                <a:spcPct val="100000"/>
              </a:lnSpc>
              <a:spcBef>
                <a:spcPts val="800"/>
              </a:spcBef>
              <a:spcAft>
                <a:spcPts val="0"/>
              </a:spcAft>
              <a:buClr>
                <a:schemeClr val="dk1"/>
              </a:buClr>
              <a:buSzPts val="1000"/>
              <a:buChar char="–"/>
            </a:pPr>
            <a:r>
              <a:rPr lang="en-GB" sz="1200">
                <a:solidFill>
                  <a:schemeClr val="dk1"/>
                </a:solidFill>
              </a:rPr>
              <a:t>Cost reductions </a:t>
            </a:r>
            <a:endParaRPr sz="1200">
              <a:solidFill>
                <a:schemeClr val="dk1"/>
              </a:solidFill>
            </a:endParaRPr>
          </a:p>
          <a:p>
            <a:pPr marL="288000" marR="0" lvl="0" indent="-135500" algn="l" rtl="0">
              <a:lnSpc>
                <a:spcPct val="100000"/>
              </a:lnSpc>
              <a:spcBef>
                <a:spcPts val="800"/>
              </a:spcBef>
              <a:spcAft>
                <a:spcPts val="0"/>
              </a:spcAft>
              <a:buClr>
                <a:schemeClr val="dk1"/>
              </a:buClr>
              <a:buSzPts val="1000"/>
              <a:buChar char="–"/>
            </a:pPr>
            <a:r>
              <a:rPr lang="en-GB" sz="1200">
                <a:solidFill>
                  <a:schemeClr val="dk1"/>
                </a:solidFill>
              </a:rPr>
              <a:t>Enhanced capital allocation and returns</a:t>
            </a:r>
            <a:endParaRPr sz="1200">
              <a:solidFill>
                <a:schemeClr val="dk1"/>
              </a:solidFill>
            </a:endParaRPr>
          </a:p>
          <a:p>
            <a:pPr marL="288000" marR="0" lvl="0" indent="-135500" algn="l" rtl="0">
              <a:lnSpc>
                <a:spcPct val="100000"/>
              </a:lnSpc>
              <a:spcBef>
                <a:spcPts val="800"/>
              </a:spcBef>
              <a:spcAft>
                <a:spcPts val="0"/>
              </a:spcAft>
              <a:buClr>
                <a:schemeClr val="dk1"/>
              </a:buClr>
              <a:buSzPts val="1000"/>
              <a:buChar char="–"/>
            </a:pPr>
            <a:r>
              <a:rPr lang="en-GB" sz="1200">
                <a:solidFill>
                  <a:schemeClr val="dk1"/>
                </a:solidFill>
              </a:rPr>
              <a:t>Regulatory and government support</a:t>
            </a:r>
            <a:endParaRPr sz="1200">
              <a:solidFill>
                <a:schemeClr val="dk1"/>
              </a:solidFill>
            </a:endParaRPr>
          </a:p>
          <a:p>
            <a:pPr marL="288000" marR="0" lvl="0" indent="-135500" algn="l" rtl="0">
              <a:lnSpc>
                <a:spcPct val="100000"/>
              </a:lnSpc>
              <a:spcBef>
                <a:spcPts val="800"/>
              </a:spcBef>
              <a:spcAft>
                <a:spcPts val="0"/>
              </a:spcAft>
              <a:buClr>
                <a:schemeClr val="dk1"/>
              </a:buClr>
              <a:buSzPts val="1000"/>
              <a:buChar char="–"/>
            </a:pPr>
            <a:r>
              <a:rPr lang="en-GB" sz="1200">
                <a:solidFill>
                  <a:schemeClr val="dk1"/>
                </a:solidFill>
              </a:rPr>
              <a:t>Increased productivity and retention (human capital) </a:t>
            </a:r>
            <a:endParaRPr sz="1200">
              <a:solidFill>
                <a:schemeClr val="dk1"/>
              </a:solidFill>
            </a:endParaRPr>
          </a:p>
          <a:p>
            <a:pPr marL="144000" marR="0" lvl="0" indent="-135500" algn="l" rtl="0">
              <a:lnSpc>
                <a:spcPct val="100000"/>
              </a:lnSpc>
              <a:spcBef>
                <a:spcPts val="800"/>
              </a:spcBef>
              <a:spcAft>
                <a:spcPts val="800"/>
              </a:spcAft>
              <a:buClr>
                <a:schemeClr val="dk1"/>
              </a:buClr>
              <a:buSzPts val="1000"/>
              <a:buChar char="●"/>
            </a:pPr>
            <a:r>
              <a:rPr lang="en-GB" sz="1200">
                <a:solidFill>
                  <a:schemeClr val="dk1"/>
                </a:solidFill>
              </a:rPr>
              <a:t>For example, as a result of the pandemic firms that implemented flexible work policies lowered operating costs and energy consumption by reducing office space, while also reducing their carbon footprint as staff weren’t required to travel to the office.</a:t>
            </a:r>
            <a:endParaRPr sz="1200">
              <a:solidFill>
                <a:schemeClr val="dk1"/>
              </a:solidFill>
            </a:endParaRPr>
          </a:p>
        </p:txBody>
      </p:sp>
      <p:sp>
        <p:nvSpPr>
          <p:cNvPr id="1157" name="Google Shape;1157;p153"/>
          <p:cNvSpPr txBox="1"/>
          <p:nvPr/>
        </p:nvSpPr>
        <p:spPr>
          <a:xfrm>
            <a:off x="5400000" y="1768725"/>
            <a:ext cx="4858800" cy="4402500"/>
          </a:xfrm>
          <a:prstGeom prst="rect">
            <a:avLst/>
          </a:prstGeom>
          <a:solidFill>
            <a:srgbClr val="F3F3F3"/>
          </a:solidFill>
          <a:ln>
            <a:noFill/>
          </a:ln>
        </p:spPr>
        <p:txBody>
          <a:bodyPr spcFirstLastPara="1" wrap="square" lIns="36000" tIns="36000" rIns="36000" bIns="36000" anchor="t" anchorCtr="0">
            <a:noAutofit/>
          </a:bodyPr>
          <a:lstStyle/>
          <a:p>
            <a:pPr marL="144000" marR="0" lvl="0" indent="-135500" algn="l" rtl="0">
              <a:lnSpc>
                <a:spcPct val="100000"/>
              </a:lnSpc>
              <a:spcBef>
                <a:spcPts val="0"/>
              </a:spcBef>
              <a:spcAft>
                <a:spcPts val="0"/>
              </a:spcAft>
              <a:buClr>
                <a:schemeClr val="dk1"/>
              </a:buClr>
              <a:buSzPts val="1000"/>
              <a:buFont typeface="Arial"/>
              <a:buChar char="●"/>
            </a:pPr>
            <a:r>
              <a:rPr lang="en-GB" sz="1200">
                <a:solidFill>
                  <a:schemeClr val="dk1"/>
                </a:solidFill>
              </a:rPr>
              <a:t>Investors and businesses alike are also seeking opportunities to pursue ESG-led acquisitions to fuel growth and create value for shareholders.</a:t>
            </a:r>
            <a:endParaRPr sz="1200">
              <a:solidFill>
                <a:schemeClr val="dk1"/>
              </a:solidFill>
            </a:endParaRPr>
          </a:p>
          <a:p>
            <a:pPr marL="144000" marR="0" lvl="0" indent="-135500" algn="l" rtl="0">
              <a:lnSpc>
                <a:spcPct val="100000"/>
              </a:lnSpc>
              <a:spcBef>
                <a:spcPts val="800"/>
              </a:spcBef>
              <a:spcAft>
                <a:spcPts val="0"/>
              </a:spcAft>
              <a:buClr>
                <a:schemeClr val="dk1"/>
              </a:buClr>
              <a:buSzPts val="1000"/>
              <a:buFont typeface="Arial"/>
              <a:buChar char="●"/>
            </a:pPr>
            <a:r>
              <a:rPr lang="en-GB" sz="1200">
                <a:solidFill>
                  <a:schemeClr val="dk1"/>
                </a:solidFill>
              </a:rPr>
              <a:t>For example, investors are buying ESG-damaged businesses, which they are then turning into ESG-leaders before exiting at a higher multiple.</a:t>
            </a:r>
            <a:endParaRPr sz="1200">
              <a:solidFill>
                <a:schemeClr val="dk1"/>
              </a:solidFill>
            </a:endParaRPr>
          </a:p>
          <a:p>
            <a:pPr marL="144000" marR="0" lvl="0" indent="-135500" algn="l" rtl="0">
              <a:lnSpc>
                <a:spcPct val="100000"/>
              </a:lnSpc>
              <a:spcBef>
                <a:spcPts val="800"/>
              </a:spcBef>
              <a:spcAft>
                <a:spcPts val="800"/>
              </a:spcAft>
              <a:buClr>
                <a:schemeClr val="dk1"/>
              </a:buClr>
              <a:buSzPts val="1000"/>
              <a:buFont typeface="Arial"/>
              <a:buChar char="●"/>
            </a:pPr>
            <a:r>
              <a:rPr lang="en-GB" sz="1200">
                <a:solidFill>
                  <a:schemeClr val="dk1"/>
                </a:solidFill>
              </a:rPr>
              <a:t>Businesses are also buying early-stage operations with solutions to major decarbonisation challenges before their potential is visible to the rest of the market.</a:t>
            </a:r>
            <a:endParaRPr sz="1200">
              <a:solidFill>
                <a:schemeClr val="dk1"/>
              </a:solidFill>
            </a:endParaRPr>
          </a:p>
        </p:txBody>
      </p:sp>
      <p:sp>
        <p:nvSpPr>
          <p:cNvPr id="1158" name="Google Shape;1158;p153"/>
          <p:cNvSpPr/>
          <p:nvPr/>
        </p:nvSpPr>
        <p:spPr>
          <a:xfrm>
            <a:off x="443060" y="6081225"/>
            <a:ext cx="4858500" cy="90000"/>
          </a:xfrm>
          <a:prstGeom prst="rect">
            <a:avLst/>
          </a:prstGeom>
          <a:solidFill>
            <a:schemeClr val="accent1"/>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1159" name="Google Shape;1159;p153"/>
          <p:cNvSpPr/>
          <p:nvPr/>
        </p:nvSpPr>
        <p:spPr>
          <a:xfrm>
            <a:off x="5400000" y="6081225"/>
            <a:ext cx="4860000" cy="90000"/>
          </a:xfrm>
          <a:prstGeom prst="rect">
            <a:avLst/>
          </a:prstGeom>
          <a:solidFill>
            <a:schemeClr val="accent2"/>
          </a:solid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1160" name="Google Shape;1160;p153"/>
          <p:cNvSpPr/>
          <p:nvPr/>
        </p:nvSpPr>
        <p:spPr>
          <a:xfrm>
            <a:off x="5400004" y="1282968"/>
            <a:ext cx="392795" cy="396007"/>
          </a:xfrm>
          <a:custGeom>
            <a:avLst/>
            <a:gdLst/>
            <a:ahLst/>
            <a:cxnLst/>
            <a:rect l="l" t="t" r="r" b="b"/>
            <a:pathLst>
              <a:path w="6709" h="6708" extrusionOk="0">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accent6"/>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161" name="Google Shape;1161;p153"/>
          <p:cNvSpPr/>
          <p:nvPr/>
        </p:nvSpPr>
        <p:spPr>
          <a:xfrm>
            <a:off x="442207" y="1283971"/>
            <a:ext cx="400530" cy="396000"/>
          </a:xfrm>
          <a:custGeom>
            <a:avLst/>
            <a:gdLst/>
            <a:ahLst/>
            <a:cxnLst/>
            <a:rect l="l" t="t" r="r" b="b"/>
            <a:pathLst>
              <a:path w="6673" h="6672" extrusionOk="0">
                <a:moveTo>
                  <a:pt x="0" y="0"/>
                </a:moveTo>
                <a:lnTo>
                  <a:pt x="0" y="6672"/>
                </a:lnTo>
                <a:lnTo>
                  <a:pt x="6673" y="6672"/>
                </a:lnTo>
                <a:lnTo>
                  <a:pt x="6673" y="0"/>
                </a:lnTo>
                <a:lnTo>
                  <a:pt x="0" y="0"/>
                </a:lnTo>
                <a:close/>
                <a:moveTo>
                  <a:pt x="2260" y="1734"/>
                </a:moveTo>
                <a:lnTo>
                  <a:pt x="2260" y="1734"/>
                </a:lnTo>
                <a:lnTo>
                  <a:pt x="2264" y="1688"/>
                </a:lnTo>
                <a:lnTo>
                  <a:pt x="2270" y="1644"/>
                </a:lnTo>
                <a:lnTo>
                  <a:pt x="2280" y="1600"/>
                </a:lnTo>
                <a:lnTo>
                  <a:pt x="2296" y="1560"/>
                </a:lnTo>
                <a:lnTo>
                  <a:pt x="2316" y="1520"/>
                </a:lnTo>
                <a:lnTo>
                  <a:pt x="2338" y="1482"/>
                </a:lnTo>
                <a:lnTo>
                  <a:pt x="2364" y="1448"/>
                </a:lnTo>
                <a:lnTo>
                  <a:pt x="2392" y="1416"/>
                </a:lnTo>
                <a:lnTo>
                  <a:pt x="2424" y="1386"/>
                </a:lnTo>
                <a:lnTo>
                  <a:pt x="2460" y="1360"/>
                </a:lnTo>
                <a:lnTo>
                  <a:pt x="2496" y="1338"/>
                </a:lnTo>
                <a:lnTo>
                  <a:pt x="2536" y="1320"/>
                </a:lnTo>
                <a:lnTo>
                  <a:pt x="2578" y="1304"/>
                </a:lnTo>
                <a:lnTo>
                  <a:pt x="2620" y="1294"/>
                </a:lnTo>
                <a:lnTo>
                  <a:pt x="2666" y="1286"/>
                </a:lnTo>
                <a:lnTo>
                  <a:pt x="2712" y="1284"/>
                </a:lnTo>
                <a:lnTo>
                  <a:pt x="2712" y="1284"/>
                </a:lnTo>
                <a:lnTo>
                  <a:pt x="2758" y="1286"/>
                </a:lnTo>
                <a:lnTo>
                  <a:pt x="2802" y="1294"/>
                </a:lnTo>
                <a:lnTo>
                  <a:pt x="2846" y="1304"/>
                </a:lnTo>
                <a:lnTo>
                  <a:pt x="2886" y="1320"/>
                </a:lnTo>
                <a:lnTo>
                  <a:pt x="2926" y="1338"/>
                </a:lnTo>
                <a:lnTo>
                  <a:pt x="2964" y="1360"/>
                </a:lnTo>
                <a:lnTo>
                  <a:pt x="2998" y="1386"/>
                </a:lnTo>
                <a:lnTo>
                  <a:pt x="3030" y="1416"/>
                </a:lnTo>
                <a:lnTo>
                  <a:pt x="3058" y="1448"/>
                </a:lnTo>
                <a:lnTo>
                  <a:pt x="3084" y="1482"/>
                </a:lnTo>
                <a:lnTo>
                  <a:pt x="3108" y="1520"/>
                </a:lnTo>
                <a:lnTo>
                  <a:pt x="3126" y="1560"/>
                </a:lnTo>
                <a:lnTo>
                  <a:pt x="3142" y="1600"/>
                </a:lnTo>
                <a:lnTo>
                  <a:pt x="3152" y="1644"/>
                </a:lnTo>
                <a:lnTo>
                  <a:pt x="3160" y="1688"/>
                </a:lnTo>
                <a:lnTo>
                  <a:pt x="3162" y="1734"/>
                </a:lnTo>
                <a:lnTo>
                  <a:pt x="3162" y="1734"/>
                </a:lnTo>
                <a:lnTo>
                  <a:pt x="3160" y="1780"/>
                </a:lnTo>
                <a:lnTo>
                  <a:pt x="3152" y="1826"/>
                </a:lnTo>
                <a:lnTo>
                  <a:pt x="3142" y="1868"/>
                </a:lnTo>
                <a:lnTo>
                  <a:pt x="3126" y="1910"/>
                </a:lnTo>
                <a:lnTo>
                  <a:pt x="3108" y="1950"/>
                </a:lnTo>
                <a:lnTo>
                  <a:pt x="3084" y="1986"/>
                </a:lnTo>
                <a:lnTo>
                  <a:pt x="3058" y="2022"/>
                </a:lnTo>
                <a:lnTo>
                  <a:pt x="3030" y="2054"/>
                </a:lnTo>
                <a:lnTo>
                  <a:pt x="2998" y="2082"/>
                </a:lnTo>
                <a:lnTo>
                  <a:pt x="2964" y="2108"/>
                </a:lnTo>
                <a:lnTo>
                  <a:pt x="2926" y="2130"/>
                </a:lnTo>
                <a:lnTo>
                  <a:pt x="2886" y="2150"/>
                </a:lnTo>
                <a:lnTo>
                  <a:pt x="2846" y="2164"/>
                </a:lnTo>
                <a:lnTo>
                  <a:pt x="2802" y="2176"/>
                </a:lnTo>
                <a:lnTo>
                  <a:pt x="2758" y="2182"/>
                </a:lnTo>
                <a:lnTo>
                  <a:pt x="2712" y="2186"/>
                </a:lnTo>
                <a:lnTo>
                  <a:pt x="2712" y="2186"/>
                </a:lnTo>
                <a:lnTo>
                  <a:pt x="2666" y="2182"/>
                </a:lnTo>
                <a:lnTo>
                  <a:pt x="2620" y="2176"/>
                </a:lnTo>
                <a:lnTo>
                  <a:pt x="2578" y="2164"/>
                </a:lnTo>
                <a:lnTo>
                  <a:pt x="2536" y="2150"/>
                </a:lnTo>
                <a:lnTo>
                  <a:pt x="2496" y="2130"/>
                </a:lnTo>
                <a:lnTo>
                  <a:pt x="2460" y="2108"/>
                </a:lnTo>
                <a:lnTo>
                  <a:pt x="2424" y="2082"/>
                </a:lnTo>
                <a:lnTo>
                  <a:pt x="2392" y="2054"/>
                </a:lnTo>
                <a:lnTo>
                  <a:pt x="2364" y="2022"/>
                </a:lnTo>
                <a:lnTo>
                  <a:pt x="2338" y="1986"/>
                </a:lnTo>
                <a:lnTo>
                  <a:pt x="2316" y="1950"/>
                </a:lnTo>
                <a:lnTo>
                  <a:pt x="2296" y="1910"/>
                </a:lnTo>
                <a:lnTo>
                  <a:pt x="2280" y="1868"/>
                </a:lnTo>
                <a:lnTo>
                  <a:pt x="2270" y="1826"/>
                </a:lnTo>
                <a:lnTo>
                  <a:pt x="2264" y="1780"/>
                </a:lnTo>
                <a:lnTo>
                  <a:pt x="2260" y="1734"/>
                </a:lnTo>
                <a:lnTo>
                  <a:pt x="2260" y="1734"/>
                </a:lnTo>
                <a:close/>
                <a:moveTo>
                  <a:pt x="6389" y="6388"/>
                </a:moveTo>
                <a:lnTo>
                  <a:pt x="4183" y="6388"/>
                </a:lnTo>
                <a:lnTo>
                  <a:pt x="4183" y="5708"/>
                </a:lnTo>
                <a:lnTo>
                  <a:pt x="5355" y="4732"/>
                </a:lnTo>
                <a:lnTo>
                  <a:pt x="5355" y="2584"/>
                </a:lnTo>
                <a:lnTo>
                  <a:pt x="5355" y="2584"/>
                </a:lnTo>
                <a:lnTo>
                  <a:pt x="5387" y="2578"/>
                </a:lnTo>
                <a:lnTo>
                  <a:pt x="5419" y="2568"/>
                </a:lnTo>
                <a:lnTo>
                  <a:pt x="5449" y="2560"/>
                </a:lnTo>
                <a:lnTo>
                  <a:pt x="5479" y="2548"/>
                </a:lnTo>
                <a:lnTo>
                  <a:pt x="5507" y="2536"/>
                </a:lnTo>
                <a:lnTo>
                  <a:pt x="5535" y="2524"/>
                </a:lnTo>
                <a:lnTo>
                  <a:pt x="5563" y="2510"/>
                </a:lnTo>
                <a:lnTo>
                  <a:pt x="5591" y="2494"/>
                </a:lnTo>
                <a:lnTo>
                  <a:pt x="5617" y="2476"/>
                </a:lnTo>
                <a:lnTo>
                  <a:pt x="5643" y="2460"/>
                </a:lnTo>
                <a:lnTo>
                  <a:pt x="5667" y="2440"/>
                </a:lnTo>
                <a:lnTo>
                  <a:pt x="5691" y="2420"/>
                </a:lnTo>
                <a:lnTo>
                  <a:pt x="5715" y="2400"/>
                </a:lnTo>
                <a:lnTo>
                  <a:pt x="5737" y="2378"/>
                </a:lnTo>
                <a:lnTo>
                  <a:pt x="5759" y="2356"/>
                </a:lnTo>
                <a:lnTo>
                  <a:pt x="5779" y="2332"/>
                </a:lnTo>
                <a:lnTo>
                  <a:pt x="5799" y="2308"/>
                </a:lnTo>
                <a:lnTo>
                  <a:pt x="5817" y="2282"/>
                </a:lnTo>
                <a:lnTo>
                  <a:pt x="5833" y="2258"/>
                </a:lnTo>
                <a:lnTo>
                  <a:pt x="5851" y="2230"/>
                </a:lnTo>
                <a:lnTo>
                  <a:pt x="5865" y="2204"/>
                </a:lnTo>
                <a:lnTo>
                  <a:pt x="5879" y="2174"/>
                </a:lnTo>
                <a:lnTo>
                  <a:pt x="5891" y="2146"/>
                </a:lnTo>
                <a:lnTo>
                  <a:pt x="5903" y="2116"/>
                </a:lnTo>
                <a:lnTo>
                  <a:pt x="5913" y="2086"/>
                </a:lnTo>
                <a:lnTo>
                  <a:pt x="5923" y="2056"/>
                </a:lnTo>
                <a:lnTo>
                  <a:pt x="5931" y="2026"/>
                </a:lnTo>
                <a:lnTo>
                  <a:pt x="5937" y="1994"/>
                </a:lnTo>
                <a:lnTo>
                  <a:pt x="5943" y="1962"/>
                </a:lnTo>
                <a:lnTo>
                  <a:pt x="5945" y="1930"/>
                </a:lnTo>
                <a:lnTo>
                  <a:pt x="5947" y="1896"/>
                </a:lnTo>
                <a:lnTo>
                  <a:pt x="5949" y="1864"/>
                </a:lnTo>
                <a:lnTo>
                  <a:pt x="5949" y="1864"/>
                </a:lnTo>
                <a:lnTo>
                  <a:pt x="5947" y="1826"/>
                </a:lnTo>
                <a:lnTo>
                  <a:pt x="5945" y="1788"/>
                </a:lnTo>
                <a:lnTo>
                  <a:pt x="5941" y="1752"/>
                </a:lnTo>
                <a:lnTo>
                  <a:pt x="5933" y="1716"/>
                </a:lnTo>
                <a:lnTo>
                  <a:pt x="5925" y="1680"/>
                </a:lnTo>
                <a:lnTo>
                  <a:pt x="5915" y="1644"/>
                </a:lnTo>
                <a:lnTo>
                  <a:pt x="5903" y="1610"/>
                </a:lnTo>
                <a:lnTo>
                  <a:pt x="5891" y="1578"/>
                </a:lnTo>
                <a:lnTo>
                  <a:pt x="5877" y="1544"/>
                </a:lnTo>
                <a:lnTo>
                  <a:pt x="5859" y="1512"/>
                </a:lnTo>
                <a:lnTo>
                  <a:pt x="5843" y="1482"/>
                </a:lnTo>
                <a:lnTo>
                  <a:pt x="5823" y="1452"/>
                </a:lnTo>
                <a:lnTo>
                  <a:pt x="5803" y="1424"/>
                </a:lnTo>
                <a:lnTo>
                  <a:pt x="5781" y="1396"/>
                </a:lnTo>
                <a:lnTo>
                  <a:pt x="5757" y="1368"/>
                </a:lnTo>
                <a:lnTo>
                  <a:pt x="5733" y="1344"/>
                </a:lnTo>
                <a:lnTo>
                  <a:pt x="5707" y="1320"/>
                </a:lnTo>
                <a:lnTo>
                  <a:pt x="5681" y="1296"/>
                </a:lnTo>
                <a:lnTo>
                  <a:pt x="5653" y="1274"/>
                </a:lnTo>
                <a:lnTo>
                  <a:pt x="5625" y="1254"/>
                </a:lnTo>
                <a:lnTo>
                  <a:pt x="5595" y="1234"/>
                </a:lnTo>
                <a:lnTo>
                  <a:pt x="5563" y="1216"/>
                </a:lnTo>
                <a:lnTo>
                  <a:pt x="5531" y="1200"/>
                </a:lnTo>
                <a:lnTo>
                  <a:pt x="5499" y="1186"/>
                </a:lnTo>
                <a:lnTo>
                  <a:pt x="5465" y="1172"/>
                </a:lnTo>
                <a:lnTo>
                  <a:pt x="5431" y="1160"/>
                </a:lnTo>
                <a:lnTo>
                  <a:pt x="5397" y="1150"/>
                </a:lnTo>
                <a:lnTo>
                  <a:pt x="5361" y="1142"/>
                </a:lnTo>
                <a:lnTo>
                  <a:pt x="5325" y="1136"/>
                </a:lnTo>
                <a:lnTo>
                  <a:pt x="5289" y="1132"/>
                </a:lnTo>
                <a:lnTo>
                  <a:pt x="5251" y="1128"/>
                </a:lnTo>
                <a:lnTo>
                  <a:pt x="5213" y="1128"/>
                </a:lnTo>
                <a:lnTo>
                  <a:pt x="5213" y="1128"/>
                </a:lnTo>
                <a:lnTo>
                  <a:pt x="5175" y="1128"/>
                </a:lnTo>
                <a:lnTo>
                  <a:pt x="5139" y="1132"/>
                </a:lnTo>
                <a:lnTo>
                  <a:pt x="5101" y="1136"/>
                </a:lnTo>
                <a:lnTo>
                  <a:pt x="5065" y="1142"/>
                </a:lnTo>
                <a:lnTo>
                  <a:pt x="5029" y="1150"/>
                </a:lnTo>
                <a:lnTo>
                  <a:pt x="4995" y="1160"/>
                </a:lnTo>
                <a:lnTo>
                  <a:pt x="4961" y="1172"/>
                </a:lnTo>
                <a:lnTo>
                  <a:pt x="4927" y="1186"/>
                </a:lnTo>
                <a:lnTo>
                  <a:pt x="4895" y="1200"/>
                </a:lnTo>
                <a:lnTo>
                  <a:pt x="4863" y="1216"/>
                </a:lnTo>
                <a:lnTo>
                  <a:pt x="4833" y="1234"/>
                </a:lnTo>
                <a:lnTo>
                  <a:pt x="4803" y="1254"/>
                </a:lnTo>
                <a:lnTo>
                  <a:pt x="4773" y="1274"/>
                </a:lnTo>
                <a:lnTo>
                  <a:pt x="4747" y="1296"/>
                </a:lnTo>
                <a:lnTo>
                  <a:pt x="4719" y="1320"/>
                </a:lnTo>
                <a:lnTo>
                  <a:pt x="4693" y="1344"/>
                </a:lnTo>
                <a:lnTo>
                  <a:pt x="4669" y="1368"/>
                </a:lnTo>
                <a:lnTo>
                  <a:pt x="4647" y="1396"/>
                </a:lnTo>
                <a:lnTo>
                  <a:pt x="4625" y="1424"/>
                </a:lnTo>
                <a:lnTo>
                  <a:pt x="4603" y="1452"/>
                </a:lnTo>
                <a:lnTo>
                  <a:pt x="4585" y="1482"/>
                </a:lnTo>
                <a:lnTo>
                  <a:pt x="4567" y="1512"/>
                </a:lnTo>
                <a:lnTo>
                  <a:pt x="4551" y="1544"/>
                </a:lnTo>
                <a:lnTo>
                  <a:pt x="4537" y="1578"/>
                </a:lnTo>
                <a:lnTo>
                  <a:pt x="4523" y="1610"/>
                </a:lnTo>
                <a:lnTo>
                  <a:pt x="4511" y="1644"/>
                </a:lnTo>
                <a:lnTo>
                  <a:pt x="4501" y="1680"/>
                </a:lnTo>
                <a:lnTo>
                  <a:pt x="4493" y="1716"/>
                </a:lnTo>
                <a:lnTo>
                  <a:pt x="4487" y="1752"/>
                </a:lnTo>
                <a:lnTo>
                  <a:pt x="4483" y="1788"/>
                </a:lnTo>
                <a:lnTo>
                  <a:pt x="4479" y="1826"/>
                </a:lnTo>
                <a:lnTo>
                  <a:pt x="4479" y="1864"/>
                </a:lnTo>
                <a:lnTo>
                  <a:pt x="4479" y="1864"/>
                </a:lnTo>
                <a:lnTo>
                  <a:pt x="4479" y="1896"/>
                </a:lnTo>
                <a:lnTo>
                  <a:pt x="4481" y="1930"/>
                </a:lnTo>
                <a:lnTo>
                  <a:pt x="4485" y="1962"/>
                </a:lnTo>
                <a:lnTo>
                  <a:pt x="4489" y="1994"/>
                </a:lnTo>
                <a:lnTo>
                  <a:pt x="4497" y="2026"/>
                </a:lnTo>
                <a:lnTo>
                  <a:pt x="4505" y="2056"/>
                </a:lnTo>
                <a:lnTo>
                  <a:pt x="4513" y="2086"/>
                </a:lnTo>
                <a:lnTo>
                  <a:pt x="4523" y="2116"/>
                </a:lnTo>
                <a:lnTo>
                  <a:pt x="4535" y="2146"/>
                </a:lnTo>
                <a:lnTo>
                  <a:pt x="4547" y="2174"/>
                </a:lnTo>
                <a:lnTo>
                  <a:pt x="4561" y="2204"/>
                </a:lnTo>
                <a:lnTo>
                  <a:pt x="4577" y="2230"/>
                </a:lnTo>
                <a:lnTo>
                  <a:pt x="4593" y="2258"/>
                </a:lnTo>
                <a:lnTo>
                  <a:pt x="4611" y="2282"/>
                </a:lnTo>
                <a:lnTo>
                  <a:pt x="4629" y="2308"/>
                </a:lnTo>
                <a:lnTo>
                  <a:pt x="4649" y="2332"/>
                </a:lnTo>
                <a:lnTo>
                  <a:pt x="4669" y="2356"/>
                </a:lnTo>
                <a:lnTo>
                  <a:pt x="4689" y="2378"/>
                </a:lnTo>
                <a:lnTo>
                  <a:pt x="4713" y="2400"/>
                </a:lnTo>
                <a:lnTo>
                  <a:pt x="4735" y="2420"/>
                </a:lnTo>
                <a:lnTo>
                  <a:pt x="4759" y="2440"/>
                </a:lnTo>
                <a:lnTo>
                  <a:pt x="4785" y="2460"/>
                </a:lnTo>
                <a:lnTo>
                  <a:pt x="4809" y="2476"/>
                </a:lnTo>
                <a:lnTo>
                  <a:pt x="4837" y="2494"/>
                </a:lnTo>
                <a:lnTo>
                  <a:pt x="4863" y="2510"/>
                </a:lnTo>
                <a:lnTo>
                  <a:pt x="4891" y="2524"/>
                </a:lnTo>
                <a:lnTo>
                  <a:pt x="4919" y="2536"/>
                </a:lnTo>
                <a:lnTo>
                  <a:pt x="4949" y="2548"/>
                </a:lnTo>
                <a:lnTo>
                  <a:pt x="4979" y="2560"/>
                </a:lnTo>
                <a:lnTo>
                  <a:pt x="5009" y="2568"/>
                </a:lnTo>
                <a:lnTo>
                  <a:pt x="5039" y="2578"/>
                </a:lnTo>
                <a:lnTo>
                  <a:pt x="5071" y="2584"/>
                </a:lnTo>
                <a:lnTo>
                  <a:pt x="5071" y="4600"/>
                </a:lnTo>
                <a:lnTo>
                  <a:pt x="3899" y="5576"/>
                </a:lnTo>
                <a:lnTo>
                  <a:pt x="3899" y="6388"/>
                </a:lnTo>
                <a:lnTo>
                  <a:pt x="3567" y="6388"/>
                </a:lnTo>
                <a:lnTo>
                  <a:pt x="3567" y="4988"/>
                </a:lnTo>
                <a:lnTo>
                  <a:pt x="4105" y="4526"/>
                </a:lnTo>
                <a:lnTo>
                  <a:pt x="4105" y="3818"/>
                </a:lnTo>
                <a:lnTo>
                  <a:pt x="4105" y="3818"/>
                </a:lnTo>
                <a:lnTo>
                  <a:pt x="4137" y="3810"/>
                </a:lnTo>
                <a:lnTo>
                  <a:pt x="4167" y="3802"/>
                </a:lnTo>
                <a:lnTo>
                  <a:pt x="4197" y="3792"/>
                </a:lnTo>
                <a:lnTo>
                  <a:pt x="4227" y="3782"/>
                </a:lnTo>
                <a:lnTo>
                  <a:pt x="4257" y="3770"/>
                </a:lnTo>
                <a:lnTo>
                  <a:pt x="4285" y="3756"/>
                </a:lnTo>
                <a:lnTo>
                  <a:pt x="4313" y="3742"/>
                </a:lnTo>
                <a:lnTo>
                  <a:pt x="4341" y="3726"/>
                </a:lnTo>
                <a:lnTo>
                  <a:pt x="4367" y="3710"/>
                </a:lnTo>
                <a:lnTo>
                  <a:pt x="4393" y="3692"/>
                </a:lnTo>
                <a:lnTo>
                  <a:pt x="4417" y="3674"/>
                </a:lnTo>
                <a:lnTo>
                  <a:pt x="4441" y="3654"/>
                </a:lnTo>
                <a:lnTo>
                  <a:pt x="4465" y="3634"/>
                </a:lnTo>
                <a:lnTo>
                  <a:pt x="4487" y="3612"/>
                </a:lnTo>
                <a:lnTo>
                  <a:pt x="4507" y="3590"/>
                </a:lnTo>
                <a:lnTo>
                  <a:pt x="4529" y="3566"/>
                </a:lnTo>
                <a:lnTo>
                  <a:pt x="4547" y="3542"/>
                </a:lnTo>
                <a:lnTo>
                  <a:pt x="4565" y="3516"/>
                </a:lnTo>
                <a:lnTo>
                  <a:pt x="4583" y="3490"/>
                </a:lnTo>
                <a:lnTo>
                  <a:pt x="4599" y="3464"/>
                </a:lnTo>
                <a:lnTo>
                  <a:pt x="4615" y="3436"/>
                </a:lnTo>
                <a:lnTo>
                  <a:pt x="4629" y="3408"/>
                </a:lnTo>
                <a:lnTo>
                  <a:pt x="4641" y="3380"/>
                </a:lnTo>
                <a:lnTo>
                  <a:pt x="4653" y="3350"/>
                </a:lnTo>
                <a:lnTo>
                  <a:pt x="4663" y="3320"/>
                </a:lnTo>
                <a:lnTo>
                  <a:pt x="4673" y="3290"/>
                </a:lnTo>
                <a:lnTo>
                  <a:pt x="4681" y="3258"/>
                </a:lnTo>
                <a:lnTo>
                  <a:pt x="4687" y="3228"/>
                </a:lnTo>
                <a:lnTo>
                  <a:pt x="4691" y="3196"/>
                </a:lnTo>
                <a:lnTo>
                  <a:pt x="4695" y="3162"/>
                </a:lnTo>
                <a:lnTo>
                  <a:pt x="4697" y="3130"/>
                </a:lnTo>
                <a:lnTo>
                  <a:pt x="4699" y="3096"/>
                </a:lnTo>
                <a:lnTo>
                  <a:pt x="4699" y="3096"/>
                </a:lnTo>
                <a:lnTo>
                  <a:pt x="4697" y="3058"/>
                </a:lnTo>
                <a:lnTo>
                  <a:pt x="4695" y="3022"/>
                </a:lnTo>
                <a:lnTo>
                  <a:pt x="4689" y="2984"/>
                </a:lnTo>
                <a:lnTo>
                  <a:pt x="4683" y="2948"/>
                </a:lnTo>
                <a:lnTo>
                  <a:pt x="4675" y="2912"/>
                </a:lnTo>
                <a:lnTo>
                  <a:pt x="4665" y="2878"/>
                </a:lnTo>
                <a:lnTo>
                  <a:pt x="4653" y="2844"/>
                </a:lnTo>
                <a:lnTo>
                  <a:pt x="4641" y="2810"/>
                </a:lnTo>
                <a:lnTo>
                  <a:pt x="4625" y="2778"/>
                </a:lnTo>
                <a:lnTo>
                  <a:pt x="4609" y="2746"/>
                </a:lnTo>
                <a:lnTo>
                  <a:pt x="4591" y="2716"/>
                </a:lnTo>
                <a:lnTo>
                  <a:pt x="4573" y="2686"/>
                </a:lnTo>
                <a:lnTo>
                  <a:pt x="4551" y="2656"/>
                </a:lnTo>
                <a:lnTo>
                  <a:pt x="4531" y="2630"/>
                </a:lnTo>
                <a:lnTo>
                  <a:pt x="4507" y="2602"/>
                </a:lnTo>
                <a:lnTo>
                  <a:pt x="4483" y="2576"/>
                </a:lnTo>
                <a:lnTo>
                  <a:pt x="4457" y="2552"/>
                </a:lnTo>
                <a:lnTo>
                  <a:pt x="4431" y="2530"/>
                </a:lnTo>
                <a:lnTo>
                  <a:pt x="4403" y="2508"/>
                </a:lnTo>
                <a:lnTo>
                  <a:pt x="4373" y="2486"/>
                </a:lnTo>
                <a:lnTo>
                  <a:pt x="4343" y="2468"/>
                </a:lnTo>
                <a:lnTo>
                  <a:pt x="4313" y="2450"/>
                </a:lnTo>
                <a:lnTo>
                  <a:pt x="4281" y="2434"/>
                </a:lnTo>
                <a:lnTo>
                  <a:pt x="4249" y="2420"/>
                </a:lnTo>
                <a:lnTo>
                  <a:pt x="4215" y="2406"/>
                </a:lnTo>
                <a:lnTo>
                  <a:pt x="4181" y="2394"/>
                </a:lnTo>
                <a:lnTo>
                  <a:pt x="4147" y="2384"/>
                </a:lnTo>
                <a:lnTo>
                  <a:pt x="4111" y="2376"/>
                </a:lnTo>
                <a:lnTo>
                  <a:pt x="4075" y="2370"/>
                </a:lnTo>
                <a:lnTo>
                  <a:pt x="4037" y="2366"/>
                </a:lnTo>
                <a:lnTo>
                  <a:pt x="4001" y="2362"/>
                </a:lnTo>
                <a:lnTo>
                  <a:pt x="3963" y="2362"/>
                </a:lnTo>
                <a:lnTo>
                  <a:pt x="3963" y="2362"/>
                </a:lnTo>
                <a:lnTo>
                  <a:pt x="3925" y="2362"/>
                </a:lnTo>
                <a:lnTo>
                  <a:pt x="3887" y="2366"/>
                </a:lnTo>
                <a:lnTo>
                  <a:pt x="3851" y="2370"/>
                </a:lnTo>
                <a:lnTo>
                  <a:pt x="3815" y="2376"/>
                </a:lnTo>
                <a:lnTo>
                  <a:pt x="3779" y="2384"/>
                </a:lnTo>
                <a:lnTo>
                  <a:pt x="3745" y="2394"/>
                </a:lnTo>
                <a:lnTo>
                  <a:pt x="3711" y="2406"/>
                </a:lnTo>
                <a:lnTo>
                  <a:pt x="3677" y="2420"/>
                </a:lnTo>
                <a:lnTo>
                  <a:pt x="3645" y="2434"/>
                </a:lnTo>
                <a:lnTo>
                  <a:pt x="3613" y="2450"/>
                </a:lnTo>
                <a:lnTo>
                  <a:pt x="3581" y="2468"/>
                </a:lnTo>
                <a:lnTo>
                  <a:pt x="3553" y="2486"/>
                </a:lnTo>
                <a:lnTo>
                  <a:pt x="3523" y="2508"/>
                </a:lnTo>
                <a:lnTo>
                  <a:pt x="3495" y="2530"/>
                </a:lnTo>
                <a:lnTo>
                  <a:pt x="3469" y="2552"/>
                </a:lnTo>
                <a:lnTo>
                  <a:pt x="3443" y="2576"/>
                </a:lnTo>
                <a:lnTo>
                  <a:pt x="3419" y="2602"/>
                </a:lnTo>
                <a:lnTo>
                  <a:pt x="3395" y="2630"/>
                </a:lnTo>
                <a:lnTo>
                  <a:pt x="3373" y="2656"/>
                </a:lnTo>
                <a:lnTo>
                  <a:pt x="3353" y="2686"/>
                </a:lnTo>
                <a:lnTo>
                  <a:pt x="3334" y="2716"/>
                </a:lnTo>
                <a:lnTo>
                  <a:pt x="3316" y="2746"/>
                </a:lnTo>
                <a:lnTo>
                  <a:pt x="3300" y="2778"/>
                </a:lnTo>
                <a:lnTo>
                  <a:pt x="3284" y="2810"/>
                </a:lnTo>
                <a:lnTo>
                  <a:pt x="3272" y="2844"/>
                </a:lnTo>
                <a:lnTo>
                  <a:pt x="3260" y="2878"/>
                </a:lnTo>
                <a:lnTo>
                  <a:pt x="3250" y="2912"/>
                </a:lnTo>
                <a:lnTo>
                  <a:pt x="3242" y="2948"/>
                </a:lnTo>
                <a:lnTo>
                  <a:pt x="3236" y="2984"/>
                </a:lnTo>
                <a:lnTo>
                  <a:pt x="3230" y="3022"/>
                </a:lnTo>
                <a:lnTo>
                  <a:pt x="3228" y="3058"/>
                </a:lnTo>
                <a:lnTo>
                  <a:pt x="3226" y="3096"/>
                </a:lnTo>
                <a:lnTo>
                  <a:pt x="3226" y="3096"/>
                </a:lnTo>
                <a:lnTo>
                  <a:pt x="3228" y="3130"/>
                </a:lnTo>
                <a:lnTo>
                  <a:pt x="3230" y="3162"/>
                </a:lnTo>
                <a:lnTo>
                  <a:pt x="3234" y="3196"/>
                </a:lnTo>
                <a:lnTo>
                  <a:pt x="3238" y="3228"/>
                </a:lnTo>
                <a:lnTo>
                  <a:pt x="3244" y="3258"/>
                </a:lnTo>
                <a:lnTo>
                  <a:pt x="3252" y="3290"/>
                </a:lnTo>
                <a:lnTo>
                  <a:pt x="3262" y="3320"/>
                </a:lnTo>
                <a:lnTo>
                  <a:pt x="3272" y="3350"/>
                </a:lnTo>
                <a:lnTo>
                  <a:pt x="3284" y="3380"/>
                </a:lnTo>
                <a:lnTo>
                  <a:pt x="3296" y="3408"/>
                </a:lnTo>
                <a:lnTo>
                  <a:pt x="3310" y="3436"/>
                </a:lnTo>
                <a:lnTo>
                  <a:pt x="3326" y="3464"/>
                </a:lnTo>
                <a:lnTo>
                  <a:pt x="3343" y="3490"/>
                </a:lnTo>
                <a:lnTo>
                  <a:pt x="3359" y="3516"/>
                </a:lnTo>
                <a:lnTo>
                  <a:pt x="3379" y="3542"/>
                </a:lnTo>
                <a:lnTo>
                  <a:pt x="3397" y="3566"/>
                </a:lnTo>
                <a:lnTo>
                  <a:pt x="3417" y="3590"/>
                </a:lnTo>
                <a:lnTo>
                  <a:pt x="3439" y="3612"/>
                </a:lnTo>
                <a:lnTo>
                  <a:pt x="3461" y="3634"/>
                </a:lnTo>
                <a:lnTo>
                  <a:pt x="3485" y="3654"/>
                </a:lnTo>
                <a:lnTo>
                  <a:pt x="3509" y="3674"/>
                </a:lnTo>
                <a:lnTo>
                  <a:pt x="3533" y="3692"/>
                </a:lnTo>
                <a:lnTo>
                  <a:pt x="3559" y="3710"/>
                </a:lnTo>
                <a:lnTo>
                  <a:pt x="3585" y="3726"/>
                </a:lnTo>
                <a:lnTo>
                  <a:pt x="3613" y="3742"/>
                </a:lnTo>
                <a:lnTo>
                  <a:pt x="3641" y="3756"/>
                </a:lnTo>
                <a:lnTo>
                  <a:pt x="3669" y="3770"/>
                </a:lnTo>
                <a:lnTo>
                  <a:pt x="3699" y="3782"/>
                </a:lnTo>
                <a:lnTo>
                  <a:pt x="3729" y="3792"/>
                </a:lnTo>
                <a:lnTo>
                  <a:pt x="3759" y="3802"/>
                </a:lnTo>
                <a:lnTo>
                  <a:pt x="3789" y="3810"/>
                </a:lnTo>
                <a:lnTo>
                  <a:pt x="3821" y="3818"/>
                </a:lnTo>
                <a:lnTo>
                  <a:pt x="3821" y="4394"/>
                </a:lnTo>
                <a:lnTo>
                  <a:pt x="3282" y="4858"/>
                </a:lnTo>
                <a:lnTo>
                  <a:pt x="3282" y="6388"/>
                </a:lnTo>
                <a:lnTo>
                  <a:pt x="2948" y="6388"/>
                </a:lnTo>
                <a:lnTo>
                  <a:pt x="2856" y="2456"/>
                </a:lnTo>
                <a:lnTo>
                  <a:pt x="2856" y="2456"/>
                </a:lnTo>
                <a:lnTo>
                  <a:pt x="2888" y="2448"/>
                </a:lnTo>
                <a:lnTo>
                  <a:pt x="2918" y="2440"/>
                </a:lnTo>
                <a:lnTo>
                  <a:pt x="2948" y="2430"/>
                </a:lnTo>
                <a:lnTo>
                  <a:pt x="2978" y="2420"/>
                </a:lnTo>
                <a:lnTo>
                  <a:pt x="3008" y="2408"/>
                </a:lnTo>
                <a:lnTo>
                  <a:pt x="3036" y="2394"/>
                </a:lnTo>
                <a:lnTo>
                  <a:pt x="3064" y="2380"/>
                </a:lnTo>
                <a:lnTo>
                  <a:pt x="3090" y="2364"/>
                </a:lnTo>
                <a:lnTo>
                  <a:pt x="3116" y="2348"/>
                </a:lnTo>
                <a:lnTo>
                  <a:pt x="3142" y="2330"/>
                </a:lnTo>
                <a:lnTo>
                  <a:pt x="3168" y="2310"/>
                </a:lnTo>
                <a:lnTo>
                  <a:pt x="3190" y="2292"/>
                </a:lnTo>
                <a:lnTo>
                  <a:pt x="3214" y="2270"/>
                </a:lnTo>
                <a:lnTo>
                  <a:pt x="3236" y="2248"/>
                </a:lnTo>
                <a:lnTo>
                  <a:pt x="3258" y="2226"/>
                </a:lnTo>
                <a:lnTo>
                  <a:pt x="3278" y="2202"/>
                </a:lnTo>
                <a:lnTo>
                  <a:pt x="3296" y="2178"/>
                </a:lnTo>
                <a:lnTo>
                  <a:pt x="3316" y="2154"/>
                </a:lnTo>
                <a:lnTo>
                  <a:pt x="3332" y="2128"/>
                </a:lnTo>
                <a:lnTo>
                  <a:pt x="3349" y="2102"/>
                </a:lnTo>
                <a:lnTo>
                  <a:pt x="3365" y="2074"/>
                </a:lnTo>
                <a:lnTo>
                  <a:pt x="3379" y="2046"/>
                </a:lnTo>
                <a:lnTo>
                  <a:pt x="3391" y="2016"/>
                </a:lnTo>
                <a:lnTo>
                  <a:pt x="3403" y="1988"/>
                </a:lnTo>
                <a:lnTo>
                  <a:pt x="3413" y="1958"/>
                </a:lnTo>
                <a:lnTo>
                  <a:pt x="3421" y="1928"/>
                </a:lnTo>
                <a:lnTo>
                  <a:pt x="3429" y="1896"/>
                </a:lnTo>
                <a:lnTo>
                  <a:pt x="3435" y="1864"/>
                </a:lnTo>
                <a:lnTo>
                  <a:pt x="3441" y="1832"/>
                </a:lnTo>
                <a:lnTo>
                  <a:pt x="3445" y="1800"/>
                </a:lnTo>
                <a:lnTo>
                  <a:pt x="3447" y="1768"/>
                </a:lnTo>
                <a:lnTo>
                  <a:pt x="3447" y="1734"/>
                </a:lnTo>
                <a:lnTo>
                  <a:pt x="3447" y="1734"/>
                </a:lnTo>
                <a:lnTo>
                  <a:pt x="3447" y="1696"/>
                </a:lnTo>
                <a:lnTo>
                  <a:pt x="3443" y="1660"/>
                </a:lnTo>
                <a:lnTo>
                  <a:pt x="3439" y="1622"/>
                </a:lnTo>
                <a:lnTo>
                  <a:pt x="3433" y="1586"/>
                </a:lnTo>
                <a:lnTo>
                  <a:pt x="3425" y="1552"/>
                </a:lnTo>
                <a:lnTo>
                  <a:pt x="3415" y="1516"/>
                </a:lnTo>
                <a:lnTo>
                  <a:pt x="3403" y="1482"/>
                </a:lnTo>
                <a:lnTo>
                  <a:pt x="3389" y="1448"/>
                </a:lnTo>
                <a:lnTo>
                  <a:pt x="3375" y="1416"/>
                </a:lnTo>
                <a:lnTo>
                  <a:pt x="3359" y="1384"/>
                </a:lnTo>
                <a:lnTo>
                  <a:pt x="3341" y="1354"/>
                </a:lnTo>
                <a:lnTo>
                  <a:pt x="3320" y="1324"/>
                </a:lnTo>
                <a:lnTo>
                  <a:pt x="3300" y="1294"/>
                </a:lnTo>
                <a:lnTo>
                  <a:pt x="3278" y="1268"/>
                </a:lnTo>
                <a:lnTo>
                  <a:pt x="3256" y="1240"/>
                </a:lnTo>
                <a:lnTo>
                  <a:pt x="3230" y="1214"/>
                </a:lnTo>
                <a:lnTo>
                  <a:pt x="3206" y="1190"/>
                </a:lnTo>
                <a:lnTo>
                  <a:pt x="3178" y="1168"/>
                </a:lnTo>
                <a:lnTo>
                  <a:pt x="3150" y="1146"/>
                </a:lnTo>
                <a:lnTo>
                  <a:pt x="3122" y="1126"/>
                </a:lnTo>
                <a:lnTo>
                  <a:pt x="3092" y="1106"/>
                </a:lnTo>
                <a:lnTo>
                  <a:pt x="3062" y="1088"/>
                </a:lnTo>
                <a:lnTo>
                  <a:pt x="3030" y="1072"/>
                </a:lnTo>
                <a:lnTo>
                  <a:pt x="2998" y="1058"/>
                </a:lnTo>
                <a:lnTo>
                  <a:pt x="2964" y="1044"/>
                </a:lnTo>
                <a:lnTo>
                  <a:pt x="2930" y="1032"/>
                </a:lnTo>
                <a:lnTo>
                  <a:pt x="2894" y="1022"/>
                </a:lnTo>
                <a:lnTo>
                  <a:pt x="2860" y="1014"/>
                </a:lnTo>
                <a:lnTo>
                  <a:pt x="2824" y="1008"/>
                </a:lnTo>
                <a:lnTo>
                  <a:pt x="2786" y="1004"/>
                </a:lnTo>
                <a:lnTo>
                  <a:pt x="2750" y="1000"/>
                </a:lnTo>
                <a:lnTo>
                  <a:pt x="2712" y="1000"/>
                </a:lnTo>
                <a:lnTo>
                  <a:pt x="2712" y="1000"/>
                </a:lnTo>
                <a:lnTo>
                  <a:pt x="2674" y="1000"/>
                </a:lnTo>
                <a:lnTo>
                  <a:pt x="2636" y="1004"/>
                </a:lnTo>
                <a:lnTo>
                  <a:pt x="2600" y="1008"/>
                </a:lnTo>
                <a:lnTo>
                  <a:pt x="2564" y="1014"/>
                </a:lnTo>
                <a:lnTo>
                  <a:pt x="2528" y="1022"/>
                </a:lnTo>
                <a:lnTo>
                  <a:pt x="2492" y="1032"/>
                </a:lnTo>
                <a:lnTo>
                  <a:pt x="2458" y="1044"/>
                </a:lnTo>
                <a:lnTo>
                  <a:pt x="2426" y="1058"/>
                </a:lnTo>
                <a:lnTo>
                  <a:pt x="2392" y="1072"/>
                </a:lnTo>
                <a:lnTo>
                  <a:pt x="2362" y="1088"/>
                </a:lnTo>
                <a:lnTo>
                  <a:pt x="2330" y="1106"/>
                </a:lnTo>
                <a:lnTo>
                  <a:pt x="2300" y="1126"/>
                </a:lnTo>
                <a:lnTo>
                  <a:pt x="2272" y="1146"/>
                </a:lnTo>
                <a:lnTo>
                  <a:pt x="2244" y="1168"/>
                </a:lnTo>
                <a:lnTo>
                  <a:pt x="2218" y="1190"/>
                </a:lnTo>
                <a:lnTo>
                  <a:pt x="2192" y="1214"/>
                </a:lnTo>
                <a:lnTo>
                  <a:pt x="2168" y="1240"/>
                </a:lnTo>
                <a:lnTo>
                  <a:pt x="2144" y="1268"/>
                </a:lnTo>
                <a:lnTo>
                  <a:pt x="2122" y="1294"/>
                </a:lnTo>
                <a:lnTo>
                  <a:pt x="2102" y="1324"/>
                </a:lnTo>
                <a:lnTo>
                  <a:pt x="2082" y="1354"/>
                </a:lnTo>
                <a:lnTo>
                  <a:pt x="2066" y="1384"/>
                </a:lnTo>
                <a:lnTo>
                  <a:pt x="2048" y="1416"/>
                </a:lnTo>
                <a:lnTo>
                  <a:pt x="2034" y="1448"/>
                </a:lnTo>
                <a:lnTo>
                  <a:pt x="2020" y="1482"/>
                </a:lnTo>
                <a:lnTo>
                  <a:pt x="2010" y="1516"/>
                </a:lnTo>
                <a:lnTo>
                  <a:pt x="2000" y="1552"/>
                </a:lnTo>
                <a:lnTo>
                  <a:pt x="1992" y="1586"/>
                </a:lnTo>
                <a:lnTo>
                  <a:pt x="1984" y="1622"/>
                </a:lnTo>
                <a:lnTo>
                  <a:pt x="1980" y="1660"/>
                </a:lnTo>
                <a:lnTo>
                  <a:pt x="1978" y="1696"/>
                </a:lnTo>
                <a:lnTo>
                  <a:pt x="1976" y="1734"/>
                </a:lnTo>
                <a:lnTo>
                  <a:pt x="1976" y="1734"/>
                </a:lnTo>
                <a:lnTo>
                  <a:pt x="1976" y="1768"/>
                </a:lnTo>
                <a:lnTo>
                  <a:pt x="1980" y="1800"/>
                </a:lnTo>
                <a:lnTo>
                  <a:pt x="1982" y="1834"/>
                </a:lnTo>
                <a:lnTo>
                  <a:pt x="1988" y="1866"/>
                </a:lnTo>
                <a:lnTo>
                  <a:pt x="1994" y="1898"/>
                </a:lnTo>
                <a:lnTo>
                  <a:pt x="2002" y="1928"/>
                </a:lnTo>
                <a:lnTo>
                  <a:pt x="2012" y="1958"/>
                </a:lnTo>
                <a:lnTo>
                  <a:pt x="2022" y="1990"/>
                </a:lnTo>
                <a:lnTo>
                  <a:pt x="2034" y="2018"/>
                </a:lnTo>
                <a:lnTo>
                  <a:pt x="2046" y="2048"/>
                </a:lnTo>
                <a:lnTo>
                  <a:pt x="2060" y="2076"/>
                </a:lnTo>
                <a:lnTo>
                  <a:pt x="2076" y="2102"/>
                </a:lnTo>
                <a:lnTo>
                  <a:pt x="2092" y="2130"/>
                </a:lnTo>
                <a:lnTo>
                  <a:pt x="2110" y="2156"/>
                </a:lnTo>
                <a:lnTo>
                  <a:pt x="2128" y="2180"/>
                </a:lnTo>
                <a:lnTo>
                  <a:pt x="2146" y="2204"/>
                </a:lnTo>
                <a:lnTo>
                  <a:pt x="2168" y="2228"/>
                </a:lnTo>
                <a:lnTo>
                  <a:pt x="2188" y="2252"/>
                </a:lnTo>
                <a:lnTo>
                  <a:pt x="2212" y="2272"/>
                </a:lnTo>
                <a:lnTo>
                  <a:pt x="2234" y="2294"/>
                </a:lnTo>
                <a:lnTo>
                  <a:pt x="2258" y="2314"/>
                </a:lnTo>
                <a:lnTo>
                  <a:pt x="2284" y="2332"/>
                </a:lnTo>
                <a:lnTo>
                  <a:pt x="2310" y="2350"/>
                </a:lnTo>
                <a:lnTo>
                  <a:pt x="2336" y="2366"/>
                </a:lnTo>
                <a:lnTo>
                  <a:pt x="2364" y="2382"/>
                </a:lnTo>
                <a:lnTo>
                  <a:pt x="2392" y="2396"/>
                </a:lnTo>
                <a:lnTo>
                  <a:pt x="2420" y="2410"/>
                </a:lnTo>
                <a:lnTo>
                  <a:pt x="2450" y="2422"/>
                </a:lnTo>
                <a:lnTo>
                  <a:pt x="2480" y="2432"/>
                </a:lnTo>
                <a:lnTo>
                  <a:pt x="2510" y="2442"/>
                </a:lnTo>
                <a:lnTo>
                  <a:pt x="2540" y="2450"/>
                </a:lnTo>
                <a:lnTo>
                  <a:pt x="2572" y="2456"/>
                </a:lnTo>
                <a:lnTo>
                  <a:pt x="2662" y="6388"/>
                </a:lnTo>
                <a:lnTo>
                  <a:pt x="2332" y="6388"/>
                </a:lnTo>
                <a:lnTo>
                  <a:pt x="2332" y="4562"/>
                </a:lnTo>
                <a:lnTo>
                  <a:pt x="1724" y="3834"/>
                </a:lnTo>
                <a:lnTo>
                  <a:pt x="1724" y="3834"/>
                </a:lnTo>
                <a:lnTo>
                  <a:pt x="1774" y="3812"/>
                </a:lnTo>
                <a:lnTo>
                  <a:pt x="1824" y="3786"/>
                </a:lnTo>
                <a:lnTo>
                  <a:pt x="1870" y="3758"/>
                </a:lnTo>
                <a:lnTo>
                  <a:pt x="1914" y="3726"/>
                </a:lnTo>
                <a:lnTo>
                  <a:pt x="1956" y="3690"/>
                </a:lnTo>
                <a:lnTo>
                  <a:pt x="1994" y="3652"/>
                </a:lnTo>
                <a:lnTo>
                  <a:pt x="2030" y="3612"/>
                </a:lnTo>
                <a:lnTo>
                  <a:pt x="2064" y="3568"/>
                </a:lnTo>
                <a:lnTo>
                  <a:pt x="2092" y="3522"/>
                </a:lnTo>
                <a:lnTo>
                  <a:pt x="2120" y="3474"/>
                </a:lnTo>
                <a:lnTo>
                  <a:pt x="2142" y="3424"/>
                </a:lnTo>
                <a:lnTo>
                  <a:pt x="2160" y="3372"/>
                </a:lnTo>
                <a:lnTo>
                  <a:pt x="2176" y="3318"/>
                </a:lnTo>
                <a:lnTo>
                  <a:pt x="2188" y="3262"/>
                </a:lnTo>
                <a:lnTo>
                  <a:pt x="2194" y="3206"/>
                </a:lnTo>
                <a:lnTo>
                  <a:pt x="2196" y="3148"/>
                </a:lnTo>
                <a:lnTo>
                  <a:pt x="2196" y="3148"/>
                </a:lnTo>
                <a:lnTo>
                  <a:pt x="2196" y="3110"/>
                </a:lnTo>
                <a:lnTo>
                  <a:pt x="2192" y="3072"/>
                </a:lnTo>
                <a:lnTo>
                  <a:pt x="2188" y="3036"/>
                </a:lnTo>
                <a:lnTo>
                  <a:pt x="2182" y="3000"/>
                </a:lnTo>
                <a:lnTo>
                  <a:pt x="2172" y="2964"/>
                </a:lnTo>
                <a:lnTo>
                  <a:pt x="2162" y="2930"/>
                </a:lnTo>
                <a:lnTo>
                  <a:pt x="2152" y="2896"/>
                </a:lnTo>
                <a:lnTo>
                  <a:pt x="2138" y="2862"/>
                </a:lnTo>
                <a:lnTo>
                  <a:pt x="2124" y="2830"/>
                </a:lnTo>
                <a:lnTo>
                  <a:pt x="2108" y="2798"/>
                </a:lnTo>
                <a:lnTo>
                  <a:pt x="2090" y="2766"/>
                </a:lnTo>
                <a:lnTo>
                  <a:pt x="2070" y="2738"/>
                </a:lnTo>
                <a:lnTo>
                  <a:pt x="2050" y="2708"/>
                </a:lnTo>
                <a:lnTo>
                  <a:pt x="2028" y="2680"/>
                </a:lnTo>
                <a:lnTo>
                  <a:pt x="2004" y="2654"/>
                </a:lnTo>
                <a:lnTo>
                  <a:pt x="1980" y="2628"/>
                </a:lnTo>
                <a:lnTo>
                  <a:pt x="1954" y="2604"/>
                </a:lnTo>
                <a:lnTo>
                  <a:pt x="1928" y="2580"/>
                </a:lnTo>
                <a:lnTo>
                  <a:pt x="1900" y="2558"/>
                </a:lnTo>
                <a:lnTo>
                  <a:pt x="1872" y="2538"/>
                </a:lnTo>
                <a:lnTo>
                  <a:pt x="1842" y="2520"/>
                </a:lnTo>
                <a:lnTo>
                  <a:pt x="1810" y="2502"/>
                </a:lnTo>
                <a:lnTo>
                  <a:pt x="1780" y="2486"/>
                </a:lnTo>
                <a:lnTo>
                  <a:pt x="1746" y="2470"/>
                </a:lnTo>
                <a:lnTo>
                  <a:pt x="1714" y="2458"/>
                </a:lnTo>
                <a:lnTo>
                  <a:pt x="1680" y="2446"/>
                </a:lnTo>
                <a:lnTo>
                  <a:pt x="1644" y="2436"/>
                </a:lnTo>
                <a:lnTo>
                  <a:pt x="1608" y="2428"/>
                </a:lnTo>
                <a:lnTo>
                  <a:pt x="1572" y="2422"/>
                </a:lnTo>
                <a:lnTo>
                  <a:pt x="1536" y="2416"/>
                </a:lnTo>
                <a:lnTo>
                  <a:pt x="1498" y="2414"/>
                </a:lnTo>
                <a:lnTo>
                  <a:pt x="1460" y="2412"/>
                </a:lnTo>
                <a:lnTo>
                  <a:pt x="1460" y="2412"/>
                </a:lnTo>
                <a:lnTo>
                  <a:pt x="1424" y="2414"/>
                </a:lnTo>
                <a:lnTo>
                  <a:pt x="1386" y="2416"/>
                </a:lnTo>
                <a:lnTo>
                  <a:pt x="1348" y="2422"/>
                </a:lnTo>
                <a:lnTo>
                  <a:pt x="1312" y="2428"/>
                </a:lnTo>
                <a:lnTo>
                  <a:pt x="1278" y="2436"/>
                </a:lnTo>
                <a:lnTo>
                  <a:pt x="1242" y="2446"/>
                </a:lnTo>
                <a:lnTo>
                  <a:pt x="1208" y="2458"/>
                </a:lnTo>
                <a:lnTo>
                  <a:pt x="1174" y="2470"/>
                </a:lnTo>
                <a:lnTo>
                  <a:pt x="1142" y="2486"/>
                </a:lnTo>
                <a:lnTo>
                  <a:pt x="1110" y="2502"/>
                </a:lnTo>
                <a:lnTo>
                  <a:pt x="1080" y="2520"/>
                </a:lnTo>
                <a:lnTo>
                  <a:pt x="1050" y="2538"/>
                </a:lnTo>
                <a:lnTo>
                  <a:pt x="1022" y="2558"/>
                </a:lnTo>
                <a:lnTo>
                  <a:pt x="994" y="2580"/>
                </a:lnTo>
                <a:lnTo>
                  <a:pt x="966" y="2604"/>
                </a:lnTo>
                <a:lnTo>
                  <a:pt x="942" y="2628"/>
                </a:lnTo>
                <a:lnTo>
                  <a:pt x="916" y="2654"/>
                </a:lnTo>
                <a:lnTo>
                  <a:pt x="894" y="2680"/>
                </a:lnTo>
                <a:lnTo>
                  <a:pt x="872" y="2708"/>
                </a:lnTo>
                <a:lnTo>
                  <a:pt x="852" y="2738"/>
                </a:lnTo>
                <a:lnTo>
                  <a:pt x="832" y="2766"/>
                </a:lnTo>
                <a:lnTo>
                  <a:pt x="814" y="2798"/>
                </a:lnTo>
                <a:lnTo>
                  <a:pt x="798" y="2830"/>
                </a:lnTo>
                <a:lnTo>
                  <a:pt x="784" y="2862"/>
                </a:lnTo>
                <a:lnTo>
                  <a:pt x="770" y="2896"/>
                </a:lnTo>
                <a:lnTo>
                  <a:pt x="758" y="2930"/>
                </a:lnTo>
                <a:lnTo>
                  <a:pt x="748" y="2964"/>
                </a:lnTo>
                <a:lnTo>
                  <a:pt x="740" y="3000"/>
                </a:lnTo>
                <a:lnTo>
                  <a:pt x="734" y="3036"/>
                </a:lnTo>
                <a:lnTo>
                  <a:pt x="730" y="3072"/>
                </a:lnTo>
                <a:lnTo>
                  <a:pt x="726" y="3110"/>
                </a:lnTo>
                <a:lnTo>
                  <a:pt x="726" y="3148"/>
                </a:lnTo>
                <a:lnTo>
                  <a:pt x="726" y="3148"/>
                </a:lnTo>
                <a:lnTo>
                  <a:pt x="726" y="3184"/>
                </a:lnTo>
                <a:lnTo>
                  <a:pt x="730" y="3218"/>
                </a:lnTo>
                <a:lnTo>
                  <a:pt x="734" y="3254"/>
                </a:lnTo>
                <a:lnTo>
                  <a:pt x="738" y="3288"/>
                </a:lnTo>
                <a:lnTo>
                  <a:pt x="746" y="3322"/>
                </a:lnTo>
                <a:lnTo>
                  <a:pt x="756" y="3354"/>
                </a:lnTo>
                <a:lnTo>
                  <a:pt x="766" y="3386"/>
                </a:lnTo>
                <a:lnTo>
                  <a:pt x="778" y="3418"/>
                </a:lnTo>
                <a:lnTo>
                  <a:pt x="790" y="3450"/>
                </a:lnTo>
                <a:lnTo>
                  <a:pt x="804" y="3480"/>
                </a:lnTo>
                <a:lnTo>
                  <a:pt x="820" y="3510"/>
                </a:lnTo>
                <a:lnTo>
                  <a:pt x="838" y="3538"/>
                </a:lnTo>
                <a:lnTo>
                  <a:pt x="856" y="3566"/>
                </a:lnTo>
                <a:lnTo>
                  <a:pt x="876" y="3592"/>
                </a:lnTo>
                <a:lnTo>
                  <a:pt x="896" y="3618"/>
                </a:lnTo>
                <a:lnTo>
                  <a:pt x="918" y="3644"/>
                </a:lnTo>
                <a:lnTo>
                  <a:pt x="942" y="3668"/>
                </a:lnTo>
                <a:lnTo>
                  <a:pt x="966" y="3690"/>
                </a:lnTo>
                <a:lnTo>
                  <a:pt x="990" y="3712"/>
                </a:lnTo>
                <a:lnTo>
                  <a:pt x="1016" y="3734"/>
                </a:lnTo>
                <a:lnTo>
                  <a:pt x="1044" y="3752"/>
                </a:lnTo>
                <a:lnTo>
                  <a:pt x="1072" y="3772"/>
                </a:lnTo>
                <a:lnTo>
                  <a:pt x="1100" y="3788"/>
                </a:lnTo>
                <a:lnTo>
                  <a:pt x="1130" y="3804"/>
                </a:lnTo>
                <a:lnTo>
                  <a:pt x="1160" y="3818"/>
                </a:lnTo>
                <a:lnTo>
                  <a:pt x="1192" y="3832"/>
                </a:lnTo>
                <a:lnTo>
                  <a:pt x="1224" y="3844"/>
                </a:lnTo>
                <a:lnTo>
                  <a:pt x="1256" y="3854"/>
                </a:lnTo>
                <a:lnTo>
                  <a:pt x="1288" y="3862"/>
                </a:lnTo>
                <a:lnTo>
                  <a:pt x="1322" y="3870"/>
                </a:lnTo>
                <a:lnTo>
                  <a:pt x="1356" y="3876"/>
                </a:lnTo>
                <a:lnTo>
                  <a:pt x="1392" y="3880"/>
                </a:lnTo>
                <a:lnTo>
                  <a:pt x="2048" y="4666"/>
                </a:lnTo>
                <a:lnTo>
                  <a:pt x="2048" y="6388"/>
                </a:lnTo>
                <a:lnTo>
                  <a:pt x="284" y="6388"/>
                </a:lnTo>
                <a:lnTo>
                  <a:pt x="284" y="284"/>
                </a:lnTo>
                <a:lnTo>
                  <a:pt x="6389" y="284"/>
                </a:lnTo>
                <a:lnTo>
                  <a:pt x="6389" y="6388"/>
                </a:lnTo>
                <a:close/>
                <a:moveTo>
                  <a:pt x="5213" y="2314"/>
                </a:moveTo>
                <a:lnTo>
                  <a:pt x="5213" y="2314"/>
                </a:lnTo>
                <a:lnTo>
                  <a:pt x="5167" y="2312"/>
                </a:lnTo>
                <a:lnTo>
                  <a:pt x="5123" y="2304"/>
                </a:lnTo>
                <a:lnTo>
                  <a:pt x="5079" y="2294"/>
                </a:lnTo>
                <a:lnTo>
                  <a:pt x="5039" y="2278"/>
                </a:lnTo>
                <a:lnTo>
                  <a:pt x="4999" y="2260"/>
                </a:lnTo>
                <a:lnTo>
                  <a:pt x="4961" y="2236"/>
                </a:lnTo>
                <a:lnTo>
                  <a:pt x="4927" y="2210"/>
                </a:lnTo>
                <a:lnTo>
                  <a:pt x="4895" y="2182"/>
                </a:lnTo>
                <a:lnTo>
                  <a:pt x="4865" y="2150"/>
                </a:lnTo>
                <a:lnTo>
                  <a:pt x="4839" y="2114"/>
                </a:lnTo>
                <a:lnTo>
                  <a:pt x="4817" y="2078"/>
                </a:lnTo>
                <a:lnTo>
                  <a:pt x="4799" y="2038"/>
                </a:lnTo>
                <a:lnTo>
                  <a:pt x="4783" y="1996"/>
                </a:lnTo>
                <a:lnTo>
                  <a:pt x="4771" y="1954"/>
                </a:lnTo>
                <a:lnTo>
                  <a:pt x="4765" y="1910"/>
                </a:lnTo>
                <a:lnTo>
                  <a:pt x="4763" y="1864"/>
                </a:lnTo>
                <a:lnTo>
                  <a:pt x="4763" y="1864"/>
                </a:lnTo>
                <a:lnTo>
                  <a:pt x="4765" y="1818"/>
                </a:lnTo>
                <a:lnTo>
                  <a:pt x="4771" y="1772"/>
                </a:lnTo>
                <a:lnTo>
                  <a:pt x="4783" y="1730"/>
                </a:lnTo>
                <a:lnTo>
                  <a:pt x="4799" y="1688"/>
                </a:lnTo>
                <a:lnTo>
                  <a:pt x="4817" y="1648"/>
                </a:lnTo>
                <a:lnTo>
                  <a:pt x="4839" y="1612"/>
                </a:lnTo>
                <a:lnTo>
                  <a:pt x="4865" y="1576"/>
                </a:lnTo>
                <a:lnTo>
                  <a:pt x="4895" y="1544"/>
                </a:lnTo>
                <a:lnTo>
                  <a:pt x="4927" y="1516"/>
                </a:lnTo>
                <a:lnTo>
                  <a:pt x="4961" y="1490"/>
                </a:lnTo>
                <a:lnTo>
                  <a:pt x="4999" y="1466"/>
                </a:lnTo>
                <a:lnTo>
                  <a:pt x="5039" y="1448"/>
                </a:lnTo>
                <a:lnTo>
                  <a:pt x="5079" y="1432"/>
                </a:lnTo>
                <a:lnTo>
                  <a:pt x="5123" y="1422"/>
                </a:lnTo>
                <a:lnTo>
                  <a:pt x="5167" y="1414"/>
                </a:lnTo>
                <a:lnTo>
                  <a:pt x="5213" y="1412"/>
                </a:lnTo>
                <a:lnTo>
                  <a:pt x="5213" y="1412"/>
                </a:lnTo>
                <a:lnTo>
                  <a:pt x="5259" y="1414"/>
                </a:lnTo>
                <a:lnTo>
                  <a:pt x="5305" y="1422"/>
                </a:lnTo>
                <a:lnTo>
                  <a:pt x="5347" y="1432"/>
                </a:lnTo>
                <a:lnTo>
                  <a:pt x="5389" y="1448"/>
                </a:lnTo>
                <a:lnTo>
                  <a:pt x="5429" y="1466"/>
                </a:lnTo>
                <a:lnTo>
                  <a:pt x="5465" y="1490"/>
                </a:lnTo>
                <a:lnTo>
                  <a:pt x="5499" y="1516"/>
                </a:lnTo>
                <a:lnTo>
                  <a:pt x="5531" y="1544"/>
                </a:lnTo>
                <a:lnTo>
                  <a:pt x="5561" y="1576"/>
                </a:lnTo>
                <a:lnTo>
                  <a:pt x="5587" y="1612"/>
                </a:lnTo>
                <a:lnTo>
                  <a:pt x="5609" y="1648"/>
                </a:lnTo>
                <a:lnTo>
                  <a:pt x="5629" y="1688"/>
                </a:lnTo>
                <a:lnTo>
                  <a:pt x="5643" y="1730"/>
                </a:lnTo>
                <a:lnTo>
                  <a:pt x="5655" y="1772"/>
                </a:lnTo>
                <a:lnTo>
                  <a:pt x="5661" y="1818"/>
                </a:lnTo>
                <a:lnTo>
                  <a:pt x="5665" y="1864"/>
                </a:lnTo>
                <a:lnTo>
                  <a:pt x="5665" y="1864"/>
                </a:lnTo>
                <a:lnTo>
                  <a:pt x="5661" y="1910"/>
                </a:lnTo>
                <a:lnTo>
                  <a:pt x="5655" y="1954"/>
                </a:lnTo>
                <a:lnTo>
                  <a:pt x="5643" y="1996"/>
                </a:lnTo>
                <a:lnTo>
                  <a:pt x="5629" y="2038"/>
                </a:lnTo>
                <a:lnTo>
                  <a:pt x="5609" y="2078"/>
                </a:lnTo>
                <a:lnTo>
                  <a:pt x="5587" y="2114"/>
                </a:lnTo>
                <a:lnTo>
                  <a:pt x="5561" y="2150"/>
                </a:lnTo>
                <a:lnTo>
                  <a:pt x="5531" y="2182"/>
                </a:lnTo>
                <a:lnTo>
                  <a:pt x="5499" y="2210"/>
                </a:lnTo>
                <a:lnTo>
                  <a:pt x="5465" y="2236"/>
                </a:lnTo>
                <a:lnTo>
                  <a:pt x="5429" y="2260"/>
                </a:lnTo>
                <a:lnTo>
                  <a:pt x="5389" y="2278"/>
                </a:lnTo>
                <a:lnTo>
                  <a:pt x="5347" y="2294"/>
                </a:lnTo>
                <a:lnTo>
                  <a:pt x="5305" y="2304"/>
                </a:lnTo>
                <a:lnTo>
                  <a:pt x="5259" y="2312"/>
                </a:lnTo>
                <a:lnTo>
                  <a:pt x="5213" y="2314"/>
                </a:lnTo>
                <a:lnTo>
                  <a:pt x="5213" y="2314"/>
                </a:lnTo>
                <a:close/>
                <a:moveTo>
                  <a:pt x="3963" y="3548"/>
                </a:moveTo>
                <a:lnTo>
                  <a:pt x="3963" y="3548"/>
                </a:lnTo>
                <a:lnTo>
                  <a:pt x="3917" y="3544"/>
                </a:lnTo>
                <a:lnTo>
                  <a:pt x="3873" y="3538"/>
                </a:lnTo>
                <a:lnTo>
                  <a:pt x="3829" y="3526"/>
                </a:lnTo>
                <a:lnTo>
                  <a:pt x="3787" y="3512"/>
                </a:lnTo>
                <a:lnTo>
                  <a:pt x="3749" y="3492"/>
                </a:lnTo>
                <a:lnTo>
                  <a:pt x="3711" y="3470"/>
                </a:lnTo>
                <a:lnTo>
                  <a:pt x="3677" y="3444"/>
                </a:lnTo>
                <a:lnTo>
                  <a:pt x="3645" y="3414"/>
                </a:lnTo>
                <a:lnTo>
                  <a:pt x="3615" y="3382"/>
                </a:lnTo>
                <a:lnTo>
                  <a:pt x="3589" y="3348"/>
                </a:lnTo>
                <a:lnTo>
                  <a:pt x="3567" y="3312"/>
                </a:lnTo>
                <a:lnTo>
                  <a:pt x="3547" y="3272"/>
                </a:lnTo>
                <a:lnTo>
                  <a:pt x="3533" y="3230"/>
                </a:lnTo>
                <a:lnTo>
                  <a:pt x="3521" y="3188"/>
                </a:lnTo>
                <a:lnTo>
                  <a:pt x="3515" y="3142"/>
                </a:lnTo>
                <a:lnTo>
                  <a:pt x="3513" y="3096"/>
                </a:lnTo>
                <a:lnTo>
                  <a:pt x="3513" y="3096"/>
                </a:lnTo>
                <a:lnTo>
                  <a:pt x="3515" y="3050"/>
                </a:lnTo>
                <a:lnTo>
                  <a:pt x="3521" y="3006"/>
                </a:lnTo>
                <a:lnTo>
                  <a:pt x="3533" y="2962"/>
                </a:lnTo>
                <a:lnTo>
                  <a:pt x="3547" y="2922"/>
                </a:lnTo>
                <a:lnTo>
                  <a:pt x="3567" y="2882"/>
                </a:lnTo>
                <a:lnTo>
                  <a:pt x="3589" y="2844"/>
                </a:lnTo>
                <a:lnTo>
                  <a:pt x="3615" y="2810"/>
                </a:lnTo>
                <a:lnTo>
                  <a:pt x="3645" y="2778"/>
                </a:lnTo>
                <a:lnTo>
                  <a:pt x="3677" y="2748"/>
                </a:lnTo>
                <a:lnTo>
                  <a:pt x="3711" y="2722"/>
                </a:lnTo>
                <a:lnTo>
                  <a:pt x="3749" y="2700"/>
                </a:lnTo>
                <a:lnTo>
                  <a:pt x="3787" y="2682"/>
                </a:lnTo>
                <a:lnTo>
                  <a:pt x="3829" y="2666"/>
                </a:lnTo>
                <a:lnTo>
                  <a:pt x="3873" y="2654"/>
                </a:lnTo>
                <a:lnTo>
                  <a:pt x="3917" y="2648"/>
                </a:lnTo>
                <a:lnTo>
                  <a:pt x="3963" y="2646"/>
                </a:lnTo>
                <a:lnTo>
                  <a:pt x="3963" y="2646"/>
                </a:lnTo>
                <a:lnTo>
                  <a:pt x="4009" y="2648"/>
                </a:lnTo>
                <a:lnTo>
                  <a:pt x="4053" y="2654"/>
                </a:lnTo>
                <a:lnTo>
                  <a:pt x="4097" y="2666"/>
                </a:lnTo>
                <a:lnTo>
                  <a:pt x="4139" y="2682"/>
                </a:lnTo>
                <a:lnTo>
                  <a:pt x="4177" y="2700"/>
                </a:lnTo>
                <a:lnTo>
                  <a:pt x="4215" y="2722"/>
                </a:lnTo>
                <a:lnTo>
                  <a:pt x="4249" y="2748"/>
                </a:lnTo>
                <a:lnTo>
                  <a:pt x="4281" y="2778"/>
                </a:lnTo>
                <a:lnTo>
                  <a:pt x="4311" y="2810"/>
                </a:lnTo>
                <a:lnTo>
                  <a:pt x="4337" y="2844"/>
                </a:lnTo>
                <a:lnTo>
                  <a:pt x="4359" y="2882"/>
                </a:lnTo>
                <a:lnTo>
                  <a:pt x="4379" y="2922"/>
                </a:lnTo>
                <a:lnTo>
                  <a:pt x="4393" y="2962"/>
                </a:lnTo>
                <a:lnTo>
                  <a:pt x="4405" y="3006"/>
                </a:lnTo>
                <a:lnTo>
                  <a:pt x="4411" y="3050"/>
                </a:lnTo>
                <a:lnTo>
                  <a:pt x="4413" y="3096"/>
                </a:lnTo>
                <a:lnTo>
                  <a:pt x="4413" y="3096"/>
                </a:lnTo>
                <a:lnTo>
                  <a:pt x="4411" y="3142"/>
                </a:lnTo>
                <a:lnTo>
                  <a:pt x="4405" y="3188"/>
                </a:lnTo>
                <a:lnTo>
                  <a:pt x="4393" y="3230"/>
                </a:lnTo>
                <a:lnTo>
                  <a:pt x="4379" y="3272"/>
                </a:lnTo>
                <a:lnTo>
                  <a:pt x="4359" y="3312"/>
                </a:lnTo>
                <a:lnTo>
                  <a:pt x="4337" y="3348"/>
                </a:lnTo>
                <a:lnTo>
                  <a:pt x="4311" y="3382"/>
                </a:lnTo>
                <a:lnTo>
                  <a:pt x="4281" y="3414"/>
                </a:lnTo>
                <a:lnTo>
                  <a:pt x="4249" y="3444"/>
                </a:lnTo>
                <a:lnTo>
                  <a:pt x="4215" y="3470"/>
                </a:lnTo>
                <a:lnTo>
                  <a:pt x="4177" y="3492"/>
                </a:lnTo>
                <a:lnTo>
                  <a:pt x="4139" y="3512"/>
                </a:lnTo>
                <a:lnTo>
                  <a:pt x="4097" y="3526"/>
                </a:lnTo>
                <a:lnTo>
                  <a:pt x="4053" y="3538"/>
                </a:lnTo>
                <a:lnTo>
                  <a:pt x="4009" y="3544"/>
                </a:lnTo>
                <a:lnTo>
                  <a:pt x="3963" y="3548"/>
                </a:lnTo>
                <a:lnTo>
                  <a:pt x="3963" y="3548"/>
                </a:lnTo>
                <a:close/>
                <a:moveTo>
                  <a:pt x="1010" y="3148"/>
                </a:moveTo>
                <a:lnTo>
                  <a:pt x="1010" y="3148"/>
                </a:lnTo>
                <a:lnTo>
                  <a:pt x="1012" y="3102"/>
                </a:lnTo>
                <a:lnTo>
                  <a:pt x="1020" y="3058"/>
                </a:lnTo>
                <a:lnTo>
                  <a:pt x="1030" y="3014"/>
                </a:lnTo>
                <a:lnTo>
                  <a:pt x="1046" y="2972"/>
                </a:lnTo>
                <a:lnTo>
                  <a:pt x="1064" y="2934"/>
                </a:lnTo>
                <a:lnTo>
                  <a:pt x="1088" y="2896"/>
                </a:lnTo>
                <a:lnTo>
                  <a:pt x="1114" y="2862"/>
                </a:lnTo>
                <a:lnTo>
                  <a:pt x="1142" y="2830"/>
                </a:lnTo>
                <a:lnTo>
                  <a:pt x="1174" y="2800"/>
                </a:lnTo>
                <a:lnTo>
                  <a:pt x="1210" y="2774"/>
                </a:lnTo>
                <a:lnTo>
                  <a:pt x="1246" y="2752"/>
                </a:lnTo>
                <a:lnTo>
                  <a:pt x="1286" y="2732"/>
                </a:lnTo>
                <a:lnTo>
                  <a:pt x="1326" y="2718"/>
                </a:lnTo>
                <a:lnTo>
                  <a:pt x="1370" y="2706"/>
                </a:lnTo>
                <a:lnTo>
                  <a:pt x="1414" y="2700"/>
                </a:lnTo>
                <a:lnTo>
                  <a:pt x="1460" y="2698"/>
                </a:lnTo>
                <a:lnTo>
                  <a:pt x="1460" y="2698"/>
                </a:lnTo>
                <a:lnTo>
                  <a:pt x="1506" y="2700"/>
                </a:lnTo>
                <a:lnTo>
                  <a:pt x="1552" y="2706"/>
                </a:lnTo>
                <a:lnTo>
                  <a:pt x="1594" y="2718"/>
                </a:lnTo>
                <a:lnTo>
                  <a:pt x="1636" y="2732"/>
                </a:lnTo>
                <a:lnTo>
                  <a:pt x="1676" y="2752"/>
                </a:lnTo>
                <a:lnTo>
                  <a:pt x="1712" y="2774"/>
                </a:lnTo>
                <a:lnTo>
                  <a:pt x="1748" y="2800"/>
                </a:lnTo>
                <a:lnTo>
                  <a:pt x="1780" y="2830"/>
                </a:lnTo>
                <a:lnTo>
                  <a:pt x="1808" y="2862"/>
                </a:lnTo>
                <a:lnTo>
                  <a:pt x="1834" y="2896"/>
                </a:lnTo>
                <a:lnTo>
                  <a:pt x="1856" y="2934"/>
                </a:lnTo>
                <a:lnTo>
                  <a:pt x="1876" y="2972"/>
                </a:lnTo>
                <a:lnTo>
                  <a:pt x="1892" y="3014"/>
                </a:lnTo>
                <a:lnTo>
                  <a:pt x="1902" y="3058"/>
                </a:lnTo>
                <a:lnTo>
                  <a:pt x="1910" y="3102"/>
                </a:lnTo>
                <a:lnTo>
                  <a:pt x="1912" y="3148"/>
                </a:lnTo>
                <a:lnTo>
                  <a:pt x="1912" y="3148"/>
                </a:lnTo>
                <a:lnTo>
                  <a:pt x="1910" y="3194"/>
                </a:lnTo>
                <a:lnTo>
                  <a:pt x="1902" y="3238"/>
                </a:lnTo>
                <a:lnTo>
                  <a:pt x="1892" y="3282"/>
                </a:lnTo>
                <a:lnTo>
                  <a:pt x="1876" y="3324"/>
                </a:lnTo>
                <a:lnTo>
                  <a:pt x="1856" y="3362"/>
                </a:lnTo>
                <a:lnTo>
                  <a:pt x="1834" y="3400"/>
                </a:lnTo>
                <a:lnTo>
                  <a:pt x="1808" y="3434"/>
                </a:lnTo>
                <a:lnTo>
                  <a:pt x="1780" y="3466"/>
                </a:lnTo>
                <a:lnTo>
                  <a:pt x="1748" y="3496"/>
                </a:lnTo>
                <a:lnTo>
                  <a:pt x="1712" y="3522"/>
                </a:lnTo>
                <a:lnTo>
                  <a:pt x="1676" y="3544"/>
                </a:lnTo>
                <a:lnTo>
                  <a:pt x="1636" y="3564"/>
                </a:lnTo>
                <a:lnTo>
                  <a:pt x="1594" y="3578"/>
                </a:lnTo>
                <a:lnTo>
                  <a:pt x="1552" y="3590"/>
                </a:lnTo>
                <a:lnTo>
                  <a:pt x="1506" y="3596"/>
                </a:lnTo>
                <a:lnTo>
                  <a:pt x="1460" y="3598"/>
                </a:lnTo>
                <a:lnTo>
                  <a:pt x="1460" y="3598"/>
                </a:lnTo>
                <a:lnTo>
                  <a:pt x="1414" y="3596"/>
                </a:lnTo>
                <a:lnTo>
                  <a:pt x="1370" y="3590"/>
                </a:lnTo>
                <a:lnTo>
                  <a:pt x="1326" y="3578"/>
                </a:lnTo>
                <a:lnTo>
                  <a:pt x="1286" y="3564"/>
                </a:lnTo>
                <a:lnTo>
                  <a:pt x="1246" y="3544"/>
                </a:lnTo>
                <a:lnTo>
                  <a:pt x="1210" y="3522"/>
                </a:lnTo>
                <a:lnTo>
                  <a:pt x="1174" y="3496"/>
                </a:lnTo>
                <a:lnTo>
                  <a:pt x="1142" y="3466"/>
                </a:lnTo>
                <a:lnTo>
                  <a:pt x="1114" y="3434"/>
                </a:lnTo>
                <a:lnTo>
                  <a:pt x="1088" y="3400"/>
                </a:lnTo>
                <a:lnTo>
                  <a:pt x="1064" y="3362"/>
                </a:lnTo>
                <a:lnTo>
                  <a:pt x="1046" y="3324"/>
                </a:lnTo>
                <a:lnTo>
                  <a:pt x="1030" y="3282"/>
                </a:lnTo>
                <a:lnTo>
                  <a:pt x="1020" y="3238"/>
                </a:lnTo>
                <a:lnTo>
                  <a:pt x="1012" y="3194"/>
                </a:lnTo>
                <a:lnTo>
                  <a:pt x="1010" y="3148"/>
                </a:lnTo>
                <a:lnTo>
                  <a:pt x="1010" y="3148"/>
                </a:lnTo>
                <a:close/>
              </a:path>
            </a:pathLst>
          </a:custGeom>
          <a:solidFill>
            <a:schemeClr val="accent6"/>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pic>
        <p:nvPicPr>
          <p:cNvPr id="1162" name="Google Shape;1162;p153"/>
          <p:cNvPicPr preferRelativeResize="0"/>
          <p:nvPr/>
        </p:nvPicPr>
        <p:blipFill rotWithShape="1">
          <a:blip r:embed="rId3">
            <a:alphaModFix/>
          </a:blip>
          <a:srcRect l="39825" t="10005" r="48757" b="-144"/>
          <a:stretch/>
        </p:blipFill>
        <p:spPr>
          <a:xfrm>
            <a:off x="10800000" y="0"/>
            <a:ext cx="1392000" cy="685800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Slide1"/>
</p:tagLst>
</file>

<file path=ppt/theme/theme1.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1927</Words>
  <Application>Microsoft Office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Georgia</vt:lpstr>
      <vt:lpstr>Oswald</vt:lpstr>
      <vt:lpstr>Arial</vt:lpstr>
      <vt:lpstr>Playfair Display</vt:lpstr>
      <vt:lpstr>PwC</vt:lpstr>
      <vt:lpstr>PowerPoint Presentation</vt:lpstr>
      <vt:lpstr>Where are you on the ESG spectrum?</vt:lpstr>
      <vt:lpstr>How has the market responded?</vt:lpstr>
      <vt:lpstr>What are the key issues?</vt:lpstr>
      <vt:lpstr>How are stakeholders and investors impacted?</vt:lpstr>
      <vt:lpstr>How will indications of value (disclosures) change?</vt:lpstr>
      <vt:lpstr>What needs to change? A Valuer’s perspective…</vt:lpstr>
      <vt:lpstr>Where is the Valuer’s consensus on the ESG spectrum? </vt:lpstr>
      <vt:lpstr>Let's not forget, forces like this are also good for business…</vt:lpstr>
      <vt:lpstr>What is the way forward?</vt:lpstr>
      <vt:lpstr>So, where do you think is the right place on the ESG spectrum?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O'Hagan</dc:creator>
  <cp:lastModifiedBy>Richard Stewart (AU)</cp:lastModifiedBy>
  <cp:revision>3</cp:revision>
  <dcterms:modified xsi:type="dcterms:W3CDTF">2023-05-04T22:39:12Z</dcterms:modified>
</cp:coreProperties>
</file>